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58" r:id="rId4"/>
    <p:sldId id="264" r:id="rId5"/>
    <p:sldId id="260" r:id="rId6"/>
    <p:sldId id="259" r:id="rId7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94616"/>
  </p:normalViewPr>
  <p:slideViewPr>
    <p:cSldViewPr>
      <p:cViewPr varScale="1">
        <p:scale>
          <a:sx n="134" d="100"/>
          <a:sy n="134" d="100"/>
        </p:scale>
        <p:origin x="-178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EBC-B715-4F72-AA91-88B16C92A864}" type="datetimeFigureOut">
              <a:rPr lang="sl-SI" smtClean="0"/>
              <a:t>22.05.2019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9FE6-3B64-4538-822B-154C06D444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904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EBC-B715-4F72-AA91-88B16C92A864}" type="datetimeFigureOut">
              <a:rPr lang="sl-SI" smtClean="0"/>
              <a:t>22.05.2019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9FE6-3B64-4538-822B-154C06D444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690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EBC-B715-4F72-AA91-88B16C92A864}" type="datetimeFigureOut">
              <a:rPr lang="sl-SI" smtClean="0"/>
              <a:t>22.05.2019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9FE6-3B64-4538-822B-154C06D444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30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EBC-B715-4F72-AA91-88B16C92A864}" type="datetimeFigureOut">
              <a:rPr lang="sl-SI" smtClean="0"/>
              <a:t>22.05.2019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9FE6-3B64-4538-822B-154C06D444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9908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EBC-B715-4F72-AA91-88B16C92A864}" type="datetimeFigureOut">
              <a:rPr lang="sl-SI" smtClean="0"/>
              <a:t>22.05.2019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9FE6-3B64-4538-822B-154C06D444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08597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EBC-B715-4F72-AA91-88B16C92A864}" type="datetimeFigureOut">
              <a:rPr lang="sl-SI" smtClean="0"/>
              <a:t>22.05.2019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9FE6-3B64-4538-822B-154C06D444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0843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EBC-B715-4F72-AA91-88B16C92A864}" type="datetimeFigureOut">
              <a:rPr lang="sl-SI" smtClean="0"/>
              <a:t>22.05.2019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9FE6-3B64-4538-822B-154C06D444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084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EBC-B715-4F72-AA91-88B16C92A864}" type="datetimeFigureOut">
              <a:rPr lang="sl-SI" smtClean="0"/>
              <a:t>22.05.2019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9FE6-3B64-4538-822B-154C06D444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80866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EBC-B715-4F72-AA91-88B16C92A864}" type="datetimeFigureOut">
              <a:rPr lang="sl-SI" smtClean="0"/>
              <a:t>22.05.2019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9FE6-3B64-4538-822B-154C06D444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488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EBC-B715-4F72-AA91-88B16C92A864}" type="datetimeFigureOut">
              <a:rPr lang="sl-SI" smtClean="0"/>
              <a:t>22.05.2019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9FE6-3B64-4538-822B-154C06D444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6902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EAEBC-B715-4F72-AA91-88B16C92A864}" type="datetimeFigureOut">
              <a:rPr lang="sl-SI" smtClean="0"/>
              <a:t>22.05.2019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49FE6-3B64-4538-822B-154C06D444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9827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6EAEBC-B715-4F72-AA91-88B16C92A864}" type="datetimeFigureOut">
              <a:rPr lang="sl-SI" smtClean="0"/>
              <a:t>22.05.2019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49FE6-3B64-4538-822B-154C06D4440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830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oalition-s.org/implementatio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0092" y="5575268"/>
            <a:ext cx="6934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sz="1600" b="1">
                <a:solidFill>
                  <a:schemeClr val="bg1">
                    <a:lumMod val="50000"/>
                  </a:schemeClr>
                </a:solidFill>
              </a:rPr>
              <a:t>* * * </a:t>
            </a:r>
          </a:p>
          <a:p>
            <a:pPr algn="ctr"/>
            <a:r>
              <a:rPr lang="sl-SI" sz="1600" b="1">
                <a:solidFill>
                  <a:schemeClr val="bg1">
                    <a:lumMod val="50000"/>
                  </a:schemeClr>
                </a:solidFill>
              </a:rPr>
              <a:t>Ljubljana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sl-SI" sz="1600" b="1" err="1">
                <a:solidFill>
                  <a:schemeClr val="bg1">
                    <a:lumMod val="50000"/>
                  </a:schemeClr>
                </a:solidFill>
              </a:rPr>
              <a:t>May</a:t>
            </a:r>
            <a:r>
              <a:rPr lang="sl-SI" sz="1600" b="1">
                <a:solidFill>
                  <a:schemeClr val="bg1">
                    <a:lumMod val="50000"/>
                  </a:schemeClr>
                </a:solidFill>
              </a:rPr>
              <a:t> 22 </a:t>
            </a:r>
            <a:r>
              <a:rPr lang="en-US" sz="1600" b="1" dirty="0">
                <a:solidFill>
                  <a:schemeClr val="bg1">
                    <a:lumMod val="50000"/>
                  </a:schemeClr>
                </a:solidFill>
              </a:rPr>
              <a:t>201</a:t>
            </a:r>
            <a:r>
              <a:rPr lang="sl-SI" sz="1600" b="1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en-US" sz="1600" b="1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 descr="ARRSLogoANGKompl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04664"/>
            <a:ext cx="2464798" cy="129614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0687" y="4731399"/>
            <a:ext cx="7253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sl-SI" b="1"/>
          </a:p>
          <a:p>
            <a:pPr algn="ctr"/>
            <a:r>
              <a:rPr lang="sl-SI">
                <a:solidFill>
                  <a:schemeClr val="bg1">
                    <a:lumMod val="50000"/>
                  </a:schemeClr>
                </a:solidFill>
              </a:rPr>
              <a:t>József Györkös,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Director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739168"/>
            <a:ext cx="2442471" cy="1118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8" name="Slika 7"/>
          <p:cNvPicPr/>
          <p:nvPr/>
        </p:nvPicPr>
        <p:blipFill rotWithShape="1">
          <a:blip r:embed="rId3"/>
          <a:srcRect l="23257" t="41008" r="36375" b="11765"/>
          <a:stretch/>
        </p:blipFill>
        <p:spPr bwMode="auto">
          <a:xfrm>
            <a:off x="2555776" y="1988840"/>
            <a:ext cx="4536504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5321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94440"/>
            <a:ext cx="8208911" cy="94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Slika 8"/>
          <p:cNvPicPr/>
          <p:nvPr/>
        </p:nvPicPr>
        <p:blipFill rotWithShape="1">
          <a:blip r:embed="rId3"/>
          <a:srcRect l="23257" t="41008" r="36375" b="22664"/>
          <a:stretch/>
        </p:blipFill>
        <p:spPr bwMode="auto">
          <a:xfrm>
            <a:off x="2555776" y="1052736"/>
            <a:ext cx="4536504" cy="21602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7" y="5963695"/>
            <a:ext cx="1550035" cy="61468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40285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laček 1 36"/>
          <p:cNvSpPr/>
          <p:nvPr/>
        </p:nvSpPr>
        <p:spPr>
          <a:xfrm>
            <a:off x="4201514" y="4941168"/>
            <a:ext cx="1817095" cy="994154"/>
          </a:xfrm>
          <a:prstGeom prst="borderCallout1">
            <a:avLst>
              <a:gd name="adj1" fmla="val -9411"/>
              <a:gd name="adj2" fmla="val 100397"/>
              <a:gd name="adj3" fmla="val -248938"/>
              <a:gd name="adj4" fmla="val 15502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0" name="Oblaček 1 29"/>
          <p:cNvSpPr/>
          <p:nvPr/>
        </p:nvSpPr>
        <p:spPr>
          <a:xfrm>
            <a:off x="5237937" y="3134036"/>
            <a:ext cx="2357913" cy="1463935"/>
          </a:xfrm>
          <a:prstGeom prst="borderCallout1">
            <a:avLst>
              <a:gd name="adj1" fmla="val -7101"/>
              <a:gd name="adj2" fmla="val 48601"/>
              <a:gd name="adj3" fmla="val -46223"/>
              <a:gd name="adj4" fmla="val 659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cxnSp>
        <p:nvCxnSpPr>
          <p:cNvPr id="5" name="Raven povezovalnik 4"/>
          <p:cNvCxnSpPr/>
          <p:nvPr/>
        </p:nvCxnSpPr>
        <p:spPr>
          <a:xfrm>
            <a:off x="0" y="2299503"/>
            <a:ext cx="9144000" cy="0"/>
          </a:xfrm>
          <a:prstGeom prst="line">
            <a:avLst/>
          </a:prstGeom>
          <a:ln w="857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5"/>
          <p:cNvSpPr/>
          <p:nvPr/>
        </p:nvSpPr>
        <p:spPr>
          <a:xfrm>
            <a:off x="251520" y="2191491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blaček 1 7"/>
          <p:cNvSpPr/>
          <p:nvPr/>
        </p:nvSpPr>
        <p:spPr>
          <a:xfrm>
            <a:off x="1048629" y="404664"/>
            <a:ext cx="2101134" cy="850723"/>
          </a:xfrm>
          <a:prstGeom prst="borderCallout1">
            <a:avLst>
              <a:gd name="adj1" fmla="val 106885"/>
              <a:gd name="adj2" fmla="val -1482"/>
              <a:gd name="adj3" fmla="val 212680"/>
              <a:gd name="adj4" fmla="val -2932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1115616" y="461846"/>
            <a:ext cx="20634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03. 09. 2015</a:t>
            </a:r>
            <a:br>
              <a:rPr lang="en-GB" sz="1200" dirty="0"/>
            </a:br>
            <a:r>
              <a:rPr lang="en-GB" sz="1200" dirty="0"/>
              <a:t>Government of RS adopts the </a:t>
            </a:r>
          </a:p>
          <a:p>
            <a:r>
              <a:rPr lang="en-GB" sz="1200" dirty="0"/>
              <a:t>National strategy on open </a:t>
            </a:r>
          </a:p>
          <a:p>
            <a:r>
              <a:rPr lang="en-GB" sz="1200" dirty="0"/>
              <a:t>access 2015 - 2020</a:t>
            </a:r>
          </a:p>
        </p:txBody>
      </p:sp>
      <p:sp>
        <p:nvSpPr>
          <p:cNvPr id="10" name="Oblaček 1 9"/>
          <p:cNvSpPr/>
          <p:nvPr/>
        </p:nvSpPr>
        <p:spPr>
          <a:xfrm>
            <a:off x="3329941" y="692696"/>
            <a:ext cx="2101134" cy="940733"/>
          </a:xfrm>
          <a:prstGeom prst="borderCallout1">
            <a:avLst>
              <a:gd name="adj1" fmla="val 99420"/>
              <a:gd name="adj2" fmla="val 130"/>
              <a:gd name="adj3" fmla="val 167141"/>
              <a:gd name="adj4" fmla="val -2989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/>
          <p:cNvSpPr txBox="1"/>
          <p:nvPr/>
        </p:nvSpPr>
        <p:spPr>
          <a:xfrm>
            <a:off x="3398168" y="747563"/>
            <a:ext cx="1965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27. 05. 2017</a:t>
            </a:r>
            <a:br>
              <a:rPr lang="en-GB" sz="1200" dirty="0"/>
            </a:br>
            <a:r>
              <a:rPr lang="en-GB" sz="1200" dirty="0"/>
              <a:t>Ministry of Education, Science and Sports adopts the Action Plan</a:t>
            </a:r>
          </a:p>
        </p:txBody>
      </p:sp>
      <p:sp>
        <p:nvSpPr>
          <p:cNvPr id="12" name="Elipsa 11"/>
          <p:cNvSpPr/>
          <p:nvPr/>
        </p:nvSpPr>
        <p:spPr>
          <a:xfrm>
            <a:off x="6713902" y="2204864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7991618" y="2204864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8748464" y="2204864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2534695" y="2191491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oljeZBesedilom 17"/>
          <p:cNvSpPr txBox="1"/>
          <p:nvPr/>
        </p:nvSpPr>
        <p:spPr>
          <a:xfrm>
            <a:off x="1536282" y="4213537"/>
            <a:ext cx="22128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/>
              <a:t>16. 06. 2017</a:t>
            </a:r>
            <a:br>
              <a:rPr lang="sl-SI" sz="1200" dirty="0"/>
            </a:br>
            <a:r>
              <a:rPr lang="en-GB" sz="1200" dirty="0"/>
              <a:t>ARRS Public Call for Research </a:t>
            </a:r>
          </a:p>
          <a:p>
            <a:r>
              <a:rPr lang="en-GB" sz="1200" dirty="0"/>
              <a:t>Projects </a:t>
            </a:r>
            <a:r>
              <a:rPr lang="sl-SI" sz="1200" dirty="0"/>
              <a:t>for 2018</a:t>
            </a:r>
            <a:r>
              <a:rPr lang="en-GB" sz="1200" dirty="0"/>
              <a:t>-  </a:t>
            </a:r>
            <a:br>
              <a:rPr lang="en-GB" sz="1200" dirty="0"/>
            </a:br>
            <a:r>
              <a:rPr lang="en-GB" sz="1200" dirty="0"/>
              <a:t>recommendation on compliance</a:t>
            </a:r>
          </a:p>
          <a:p>
            <a:r>
              <a:rPr lang="en-GB" sz="1200" dirty="0"/>
              <a:t>with national strategy </a:t>
            </a:r>
            <a:r>
              <a:rPr lang="en-GB" sz="1200" b="1" dirty="0"/>
              <a:t>included</a:t>
            </a:r>
            <a:endParaRPr lang="sl-SI" sz="1200" b="1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2809027" y="2984761"/>
            <a:ext cx="24110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dirty="0"/>
              <a:t>24. 08. 2018</a:t>
            </a:r>
            <a:br>
              <a:rPr lang="sl-SI" sz="1200" dirty="0"/>
            </a:br>
            <a:r>
              <a:rPr lang="en-GB" sz="1200" dirty="0"/>
              <a:t>ARRS Public Call for Research </a:t>
            </a:r>
          </a:p>
          <a:p>
            <a:r>
              <a:rPr lang="en-GB" sz="1200" dirty="0"/>
              <a:t>Projects</a:t>
            </a:r>
            <a:r>
              <a:rPr lang="sl-SI" sz="1200" dirty="0"/>
              <a:t> for 2019</a:t>
            </a:r>
            <a:r>
              <a:rPr lang="en-GB" sz="1200" dirty="0"/>
              <a:t> -  </a:t>
            </a:r>
            <a:br>
              <a:rPr lang="en-GB" sz="1200" dirty="0"/>
            </a:br>
            <a:r>
              <a:rPr lang="en-GB" sz="1200" dirty="0"/>
              <a:t>recommendation on compliance</a:t>
            </a:r>
          </a:p>
          <a:p>
            <a:r>
              <a:rPr lang="en-GB" sz="1200" dirty="0"/>
              <a:t>with national strategy </a:t>
            </a:r>
            <a:r>
              <a:rPr lang="en-GB" sz="1200" b="1" dirty="0"/>
              <a:t>strengthened</a:t>
            </a:r>
            <a:endParaRPr lang="sl-SI" sz="1200" b="1" dirty="0"/>
          </a:p>
        </p:txBody>
      </p:sp>
      <p:sp>
        <p:nvSpPr>
          <p:cNvPr id="20" name="PoljeZBesedilom 19"/>
          <p:cNvSpPr txBox="1"/>
          <p:nvPr/>
        </p:nvSpPr>
        <p:spPr>
          <a:xfrm>
            <a:off x="5409547" y="3212976"/>
            <a:ext cx="21863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 dirty="0"/>
              <a:t>04. 09. 2018</a:t>
            </a:r>
          </a:p>
          <a:p>
            <a:pPr algn="r"/>
            <a:r>
              <a:rPr lang="en-GB" sz="1200" dirty="0"/>
              <a:t>Science Europe, European </a:t>
            </a:r>
          </a:p>
          <a:p>
            <a:pPr algn="r"/>
            <a:r>
              <a:rPr lang="en-GB" sz="1200" dirty="0"/>
              <a:t>Commission and ERC announce </a:t>
            </a:r>
          </a:p>
          <a:p>
            <a:pPr algn="r"/>
            <a:r>
              <a:rPr lang="en-GB" sz="1200" dirty="0"/>
              <a:t>#</a:t>
            </a:r>
            <a:r>
              <a:rPr lang="en-GB" sz="1200" dirty="0" err="1"/>
              <a:t>Plan_S</a:t>
            </a:r>
            <a:r>
              <a:rPr lang="en-GB" sz="1200" dirty="0"/>
              <a:t/>
            </a:r>
            <a:br>
              <a:rPr lang="en-GB" sz="1200" dirty="0"/>
            </a:br>
            <a:endParaRPr lang="en-GB" sz="1200" dirty="0"/>
          </a:p>
          <a:p>
            <a:pPr algn="r"/>
            <a:r>
              <a:rPr lang="en-GB" sz="1200" dirty="0"/>
              <a:t>ARRS  as a #</a:t>
            </a:r>
            <a:r>
              <a:rPr lang="en-GB" sz="1200" dirty="0" err="1"/>
              <a:t>cOAlitionS</a:t>
            </a:r>
            <a:r>
              <a:rPr lang="en-GB" sz="1200" dirty="0"/>
              <a:t> member </a:t>
            </a:r>
            <a:br>
              <a:rPr lang="en-GB" sz="1200" dirty="0"/>
            </a:br>
            <a:endParaRPr lang="en-GB" sz="1200" dirty="0"/>
          </a:p>
        </p:txBody>
      </p:sp>
      <p:sp>
        <p:nvSpPr>
          <p:cNvPr id="21" name="PoljeZBesedilom 20"/>
          <p:cNvSpPr txBox="1"/>
          <p:nvPr/>
        </p:nvSpPr>
        <p:spPr>
          <a:xfrm>
            <a:off x="6066599" y="5014917"/>
            <a:ext cx="213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1200"/>
              <a:t>27. 11. 2018</a:t>
            </a:r>
            <a:br>
              <a:rPr lang="en-GB" sz="1200"/>
            </a:br>
            <a:r>
              <a:rPr lang="en-GB" sz="1200"/>
              <a:t>#</a:t>
            </a:r>
            <a:r>
              <a:rPr lang="en-GB" sz="1200" err="1"/>
              <a:t>Plan_S</a:t>
            </a:r>
            <a:r>
              <a:rPr lang="en-GB" sz="1200"/>
              <a:t> </a:t>
            </a:r>
          </a:p>
          <a:p>
            <a:pPr algn="r"/>
            <a:r>
              <a:rPr lang="en-GB" sz="1200"/>
              <a:t>Implementation Plan published</a:t>
            </a:r>
          </a:p>
        </p:txBody>
      </p:sp>
      <p:sp>
        <p:nvSpPr>
          <p:cNvPr id="22" name="PoljeZBesedilom 21"/>
          <p:cNvSpPr txBox="1"/>
          <p:nvPr/>
        </p:nvSpPr>
        <p:spPr>
          <a:xfrm>
            <a:off x="139785" y="3002482"/>
            <a:ext cx="22128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18. 03. 2016</a:t>
            </a:r>
            <a:br>
              <a:rPr lang="en-GB" sz="1200"/>
            </a:br>
            <a:r>
              <a:rPr lang="en-GB" sz="1200"/>
              <a:t>ARRS Public Call for Research </a:t>
            </a:r>
          </a:p>
          <a:p>
            <a:r>
              <a:rPr lang="en-GB" sz="1200"/>
              <a:t>Projects</a:t>
            </a:r>
            <a:r>
              <a:rPr lang="sl-SI" sz="1200"/>
              <a:t> </a:t>
            </a:r>
            <a:r>
              <a:rPr lang="sl-SI" sz="1200" err="1"/>
              <a:t>for</a:t>
            </a:r>
            <a:r>
              <a:rPr lang="sl-SI" sz="1200"/>
              <a:t> 2017</a:t>
            </a:r>
            <a:r>
              <a:rPr lang="en-GB" sz="1200"/>
              <a:t> -  </a:t>
            </a:r>
            <a:br>
              <a:rPr lang="en-GB" sz="1200"/>
            </a:br>
            <a:r>
              <a:rPr lang="en-GB" sz="1200"/>
              <a:t>recommendation on compliance</a:t>
            </a:r>
          </a:p>
          <a:p>
            <a:r>
              <a:rPr lang="en-GB" sz="1200"/>
              <a:t>with national strategy included </a:t>
            </a:r>
            <a:br>
              <a:rPr lang="en-GB" sz="1200"/>
            </a:br>
            <a:endParaRPr lang="en-GB" sz="1200"/>
          </a:p>
        </p:txBody>
      </p:sp>
      <p:sp>
        <p:nvSpPr>
          <p:cNvPr id="23" name="Elipsa 22"/>
          <p:cNvSpPr/>
          <p:nvPr/>
        </p:nvSpPr>
        <p:spPr>
          <a:xfrm>
            <a:off x="1207628" y="2191491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4" name="Elipsa 23"/>
          <p:cNvSpPr/>
          <p:nvPr/>
        </p:nvSpPr>
        <p:spPr>
          <a:xfrm>
            <a:off x="2786639" y="2197649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5" name="Elipsa 24"/>
          <p:cNvSpPr/>
          <p:nvPr/>
        </p:nvSpPr>
        <p:spPr>
          <a:xfrm>
            <a:off x="4860032" y="2191491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6" name="PoljeZBesedilom 25"/>
          <p:cNvSpPr txBox="1"/>
          <p:nvPr/>
        </p:nvSpPr>
        <p:spPr>
          <a:xfrm>
            <a:off x="6502699" y="5914100"/>
            <a:ext cx="2461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200"/>
              <a:t>15. 02. 2019</a:t>
            </a:r>
            <a:br>
              <a:rPr lang="sl-SI" sz="1200"/>
            </a:br>
            <a:r>
              <a:rPr lang="en-GB" sz="1200"/>
              <a:t>Deadline for feedback </a:t>
            </a:r>
          </a:p>
          <a:p>
            <a:pPr algn="r"/>
            <a:r>
              <a:rPr lang="en-GB" sz="1200"/>
              <a:t>on #</a:t>
            </a:r>
            <a:r>
              <a:rPr lang="en-GB" sz="1200" err="1"/>
              <a:t>Plan_S</a:t>
            </a:r>
            <a:r>
              <a:rPr lang="en-GB" sz="1200"/>
              <a:t> Implementation Plan </a:t>
            </a:r>
          </a:p>
          <a:p>
            <a:pPr algn="r"/>
            <a:r>
              <a:rPr lang="en-GB" sz="1200"/>
              <a:t>– public consultation </a:t>
            </a:r>
          </a:p>
        </p:txBody>
      </p:sp>
      <p:sp>
        <p:nvSpPr>
          <p:cNvPr id="27" name="Oblaček 1 26"/>
          <p:cNvSpPr/>
          <p:nvPr/>
        </p:nvSpPr>
        <p:spPr>
          <a:xfrm>
            <a:off x="107504" y="3017721"/>
            <a:ext cx="2258703" cy="1015663"/>
          </a:xfrm>
          <a:prstGeom prst="borderCallout1">
            <a:avLst>
              <a:gd name="adj1" fmla="val -7282"/>
              <a:gd name="adj2" fmla="val 667"/>
              <a:gd name="adj3" fmla="val -61374"/>
              <a:gd name="adj4" fmla="val 442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blaček 1 27"/>
          <p:cNvSpPr/>
          <p:nvPr/>
        </p:nvSpPr>
        <p:spPr>
          <a:xfrm>
            <a:off x="1236855" y="4213537"/>
            <a:ext cx="2433349" cy="1015663"/>
          </a:xfrm>
          <a:prstGeom prst="borderCallout1">
            <a:avLst>
              <a:gd name="adj1" fmla="val -7568"/>
              <a:gd name="adj2" fmla="val 49136"/>
              <a:gd name="adj3" fmla="val -170299"/>
              <a:gd name="adj4" fmla="val 6523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9" name="Oblaček 1 28"/>
          <p:cNvSpPr/>
          <p:nvPr/>
        </p:nvSpPr>
        <p:spPr>
          <a:xfrm>
            <a:off x="2786639" y="2996952"/>
            <a:ext cx="2361425" cy="1015663"/>
          </a:xfrm>
          <a:prstGeom prst="borderCallout1">
            <a:avLst>
              <a:gd name="adj1" fmla="val -11728"/>
              <a:gd name="adj2" fmla="val 49559"/>
              <a:gd name="adj3" fmla="val -54705"/>
              <a:gd name="adj4" fmla="val 9424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1" name="Oblaček 1 30"/>
          <p:cNvSpPr/>
          <p:nvPr/>
        </p:nvSpPr>
        <p:spPr>
          <a:xfrm>
            <a:off x="6093442" y="4958821"/>
            <a:ext cx="2101134" cy="702428"/>
          </a:xfrm>
          <a:prstGeom prst="borderCallout1">
            <a:avLst>
              <a:gd name="adj1" fmla="val -15217"/>
              <a:gd name="adj2" fmla="val 100177"/>
              <a:gd name="adj3" fmla="val -355118"/>
              <a:gd name="adj4" fmla="val 9693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2" name="Oblaček 1 31"/>
          <p:cNvSpPr/>
          <p:nvPr/>
        </p:nvSpPr>
        <p:spPr>
          <a:xfrm>
            <a:off x="6660232" y="5894924"/>
            <a:ext cx="2304256" cy="918452"/>
          </a:xfrm>
          <a:prstGeom prst="borderCallout1">
            <a:avLst>
              <a:gd name="adj1" fmla="val -14567"/>
              <a:gd name="adj2" fmla="val 99537"/>
              <a:gd name="adj3" fmla="val -362402"/>
              <a:gd name="adj4" fmla="val 9701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Slika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58" y="3317702"/>
            <a:ext cx="1527542" cy="719837"/>
          </a:xfrm>
          <a:prstGeom prst="rect">
            <a:avLst/>
          </a:prstGeom>
        </p:spPr>
      </p:pic>
      <p:sp>
        <p:nvSpPr>
          <p:cNvPr id="34" name="Elipsa 33"/>
          <p:cNvSpPr/>
          <p:nvPr/>
        </p:nvSpPr>
        <p:spPr>
          <a:xfrm>
            <a:off x="6930234" y="2204864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35" name="PoljeZBesedilom 34"/>
          <p:cNvSpPr txBox="1"/>
          <p:nvPr/>
        </p:nvSpPr>
        <p:spPr>
          <a:xfrm>
            <a:off x="4201515" y="4933617"/>
            <a:ext cx="1749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200"/>
              <a:t>19. 10. 2018</a:t>
            </a:r>
          </a:p>
          <a:p>
            <a:pPr algn="r"/>
            <a:r>
              <a:rPr lang="en-GB" sz="1200"/>
              <a:t>Pilot Public call on financing APC costs for Gold Open Access published</a:t>
            </a:r>
          </a:p>
        </p:txBody>
      </p:sp>
      <p:pic>
        <p:nvPicPr>
          <p:cNvPr id="36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7" y="5963695"/>
            <a:ext cx="1550035" cy="614680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86649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ven povezovalnik 4"/>
          <p:cNvCxnSpPr/>
          <p:nvPr/>
        </p:nvCxnSpPr>
        <p:spPr>
          <a:xfrm>
            <a:off x="0" y="2299503"/>
            <a:ext cx="9144000" cy="0"/>
          </a:xfrm>
          <a:prstGeom prst="line">
            <a:avLst/>
          </a:prstGeom>
          <a:ln w="857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ipsa 5"/>
          <p:cNvSpPr/>
          <p:nvPr/>
        </p:nvSpPr>
        <p:spPr>
          <a:xfrm>
            <a:off x="251520" y="2204864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Oblaček 1 7"/>
          <p:cNvSpPr/>
          <p:nvPr/>
        </p:nvSpPr>
        <p:spPr>
          <a:xfrm>
            <a:off x="1048628" y="332656"/>
            <a:ext cx="2515259" cy="1080120"/>
          </a:xfrm>
          <a:prstGeom prst="borderCallout1">
            <a:avLst>
              <a:gd name="adj1" fmla="val 106885"/>
              <a:gd name="adj2" fmla="val -1482"/>
              <a:gd name="adj3" fmla="val 173221"/>
              <a:gd name="adj4" fmla="val -2549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oljeZBesedilom 8"/>
          <p:cNvSpPr txBox="1"/>
          <p:nvPr/>
        </p:nvSpPr>
        <p:spPr>
          <a:xfrm>
            <a:off x="1115616" y="461846"/>
            <a:ext cx="24219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/>
              <a:t>15. 02. 2019 – 15.05.2019</a:t>
            </a:r>
            <a:br>
              <a:rPr lang="en-GB" sz="1200"/>
            </a:br>
            <a:r>
              <a:rPr lang="en-GB" sz="1200"/>
              <a:t>a #</a:t>
            </a:r>
            <a:r>
              <a:rPr lang="en-GB" sz="1200" err="1"/>
              <a:t>cOAlitionS</a:t>
            </a:r>
            <a:r>
              <a:rPr lang="en-GB" sz="1200"/>
              <a:t> Task Force a</a:t>
            </a:r>
            <a:r>
              <a:rPr lang="sl-SI" sz="1200" err="1"/>
              <a:t>nal</a:t>
            </a:r>
            <a:r>
              <a:rPr lang="en-GB" sz="1200" err="1"/>
              <a:t>yisis</a:t>
            </a:r>
            <a:r>
              <a:rPr lang="en-GB" sz="1200"/>
              <a:t> of</a:t>
            </a:r>
          </a:p>
          <a:p>
            <a:r>
              <a:rPr lang="en-GB" sz="1200"/>
              <a:t> 600+ feedbacks;</a:t>
            </a:r>
          </a:p>
          <a:p>
            <a:r>
              <a:rPr lang="en-GB" sz="1200"/>
              <a:t>Adopts revised #</a:t>
            </a:r>
            <a:r>
              <a:rPr lang="en-GB" sz="1200" err="1"/>
              <a:t>Plan_S</a:t>
            </a:r>
            <a:r>
              <a:rPr lang="en-GB" sz="1200"/>
              <a:t> and </a:t>
            </a:r>
          </a:p>
          <a:p>
            <a:r>
              <a:rPr lang="en-GB" sz="1200"/>
              <a:t>Implementation Plan</a:t>
            </a:r>
          </a:p>
        </p:txBody>
      </p:sp>
      <p:sp>
        <p:nvSpPr>
          <p:cNvPr id="10" name="Oblaček 1 9"/>
          <p:cNvSpPr/>
          <p:nvPr/>
        </p:nvSpPr>
        <p:spPr>
          <a:xfrm>
            <a:off x="4890491" y="365269"/>
            <a:ext cx="2274703" cy="1016456"/>
          </a:xfrm>
          <a:prstGeom prst="borderCallout1">
            <a:avLst>
              <a:gd name="adj1" fmla="val 107788"/>
              <a:gd name="adj2" fmla="val -1740"/>
              <a:gd name="adj3" fmla="val 169773"/>
              <a:gd name="adj4" fmla="val -1750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oljeZBesedilom 10"/>
          <p:cNvSpPr txBox="1"/>
          <p:nvPr/>
        </p:nvSpPr>
        <p:spPr>
          <a:xfrm>
            <a:off x="5044883" y="461053"/>
            <a:ext cx="1965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September 2019</a:t>
            </a:r>
            <a:br>
              <a:rPr lang="en-GB" sz="1200"/>
            </a:br>
            <a:r>
              <a:rPr lang="en-GB" sz="1200"/>
              <a:t>Second edition of the ARRS Pilot Public call on financing APC costs for Gold Open Access to be published</a:t>
            </a:r>
          </a:p>
          <a:p>
            <a:endParaRPr lang="en-GB" sz="1200"/>
          </a:p>
        </p:txBody>
      </p:sp>
      <p:sp>
        <p:nvSpPr>
          <p:cNvPr id="16" name="Elipsa 15"/>
          <p:cNvSpPr/>
          <p:nvPr/>
        </p:nvSpPr>
        <p:spPr>
          <a:xfrm>
            <a:off x="2534695" y="2191491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PoljeZBesedilom 21"/>
          <p:cNvSpPr txBox="1"/>
          <p:nvPr/>
        </p:nvSpPr>
        <p:spPr>
          <a:xfrm>
            <a:off x="139785" y="3002482"/>
            <a:ext cx="1876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/>
              <a:t>15. 5</a:t>
            </a:r>
            <a:r>
              <a:rPr lang="en-GB" sz="1200"/>
              <a:t>. 201</a:t>
            </a:r>
            <a:r>
              <a:rPr lang="sl-SI" sz="1200"/>
              <a:t>9</a:t>
            </a:r>
            <a:r>
              <a:rPr lang="en-GB" sz="1200"/>
              <a:t/>
            </a:r>
            <a:br>
              <a:rPr lang="en-GB" sz="1200"/>
            </a:br>
            <a:endParaRPr lang="en-AU" sz="1200"/>
          </a:p>
          <a:p>
            <a:r>
              <a:rPr lang="en-AU" sz="1200" err="1"/>
              <a:t>Mult</a:t>
            </a:r>
            <a:r>
              <a:rPr lang="sl-SI" sz="1200"/>
              <a:t>i</a:t>
            </a:r>
            <a:r>
              <a:rPr lang="en-AU" sz="1200"/>
              <a:t>-stakeholder</a:t>
            </a:r>
          </a:p>
          <a:p>
            <a:r>
              <a:rPr lang="en-AU" sz="1200"/>
              <a:t>Working Group established</a:t>
            </a:r>
          </a:p>
          <a:p>
            <a:r>
              <a:rPr lang="en-AU" sz="1200"/>
              <a:t>ARRRS</a:t>
            </a:r>
          </a:p>
        </p:txBody>
      </p:sp>
      <p:sp>
        <p:nvSpPr>
          <p:cNvPr id="25" name="Elipsa 24"/>
          <p:cNvSpPr/>
          <p:nvPr/>
        </p:nvSpPr>
        <p:spPr>
          <a:xfrm>
            <a:off x="4860032" y="2191491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Oblaček 1 26"/>
          <p:cNvSpPr/>
          <p:nvPr/>
        </p:nvSpPr>
        <p:spPr>
          <a:xfrm>
            <a:off x="139785" y="3002481"/>
            <a:ext cx="2258703" cy="1015663"/>
          </a:xfrm>
          <a:prstGeom prst="borderCallout1">
            <a:avLst>
              <a:gd name="adj1" fmla="val -12397"/>
              <a:gd name="adj2" fmla="val 100495"/>
              <a:gd name="adj3" fmla="val -49953"/>
              <a:gd name="adj4" fmla="val 1081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7" y="5963695"/>
            <a:ext cx="1550035" cy="614680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19" name="Elipsa 18"/>
          <p:cNvSpPr/>
          <p:nvPr/>
        </p:nvSpPr>
        <p:spPr>
          <a:xfrm>
            <a:off x="3038667" y="2189624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PoljeZBesedilom 19"/>
          <p:cNvSpPr txBox="1"/>
          <p:nvPr/>
        </p:nvSpPr>
        <p:spPr>
          <a:xfrm>
            <a:off x="2926932" y="2987242"/>
            <a:ext cx="180107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 b="1"/>
              <a:t>31</a:t>
            </a:r>
            <a:r>
              <a:rPr lang="en-GB" sz="1200" b="1"/>
              <a:t>. 0</a:t>
            </a:r>
            <a:r>
              <a:rPr lang="sl-SI" sz="1200" b="1"/>
              <a:t>5</a:t>
            </a:r>
            <a:r>
              <a:rPr lang="en-GB" sz="1200" b="1"/>
              <a:t>. 201</a:t>
            </a:r>
            <a:r>
              <a:rPr lang="sl-SI" sz="1200" b="1"/>
              <a:t>9</a:t>
            </a:r>
            <a:r>
              <a:rPr lang="en-GB" sz="1200" b="1"/>
              <a:t/>
            </a:r>
            <a:br>
              <a:rPr lang="en-GB" sz="1200" b="1"/>
            </a:br>
            <a:r>
              <a:rPr lang="en-GB" sz="1200" b="1"/>
              <a:t>Public release of revised </a:t>
            </a:r>
            <a:br>
              <a:rPr lang="en-GB" sz="1200" b="1"/>
            </a:br>
            <a:r>
              <a:rPr lang="en-GB" sz="1200" b="1"/>
              <a:t>#</a:t>
            </a:r>
            <a:r>
              <a:rPr lang="en-GB" sz="1200" b="1" err="1"/>
              <a:t>Plan_S</a:t>
            </a:r>
            <a:r>
              <a:rPr lang="en-GB" sz="1200" b="1"/>
              <a:t> </a:t>
            </a:r>
          </a:p>
          <a:p>
            <a:r>
              <a:rPr lang="en-GB" sz="1200" b="1"/>
              <a:t>and </a:t>
            </a:r>
          </a:p>
          <a:p>
            <a:r>
              <a:rPr lang="en-GB" sz="1200" b="1"/>
              <a:t>Implementation Plan</a:t>
            </a:r>
          </a:p>
          <a:p>
            <a:r>
              <a:rPr lang="sl-SI" sz="1200"/>
              <a:t> </a:t>
            </a:r>
            <a:endParaRPr lang="en-GB" sz="1200"/>
          </a:p>
        </p:txBody>
      </p:sp>
      <p:sp>
        <p:nvSpPr>
          <p:cNvPr id="26" name="Oblaček 1 25"/>
          <p:cNvSpPr/>
          <p:nvPr/>
        </p:nvSpPr>
        <p:spPr>
          <a:xfrm>
            <a:off x="2894651" y="3002481"/>
            <a:ext cx="2258703" cy="1015663"/>
          </a:xfrm>
          <a:prstGeom prst="borderCallout1">
            <a:avLst>
              <a:gd name="adj1" fmla="val -7282"/>
              <a:gd name="adj2" fmla="val 667"/>
              <a:gd name="adj3" fmla="val -51001"/>
              <a:gd name="adj4" fmla="val 928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PoljeZBesedilom 27"/>
          <p:cNvSpPr txBox="1"/>
          <p:nvPr/>
        </p:nvSpPr>
        <p:spPr>
          <a:xfrm>
            <a:off x="5413760" y="2987243"/>
            <a:ext cx="18950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1200"/>
              <a:t>September/</a:t>
            </a:r>
            <a:r>
              <a:rPr lang="sl-SI" sz="1200" err="1"/>
              <a:t>October</a:t>
            </a:r>
            <a:r>
              <a:rPr lang="sl-SI" sz="1200"/>
              <a:t> 2019</a:t>
            </a:r>
            <a:r>
              <a:rPr lang="en-GB" sz="1200"/>
              <a:t/>
            </a:r>
            <a:br>
              <a:rPr lang="en-GB" sz="1200"/>
            </a:br>
            <a:endParaRPr lang="sl-SI" sz="1200"/>
          </a:p>
          <a:p>
            <a:r>
              <a:rPr lang="sl-SI" sz="1200" err="1"/>
              <a:t>Call</a:t>
            </a:r>
            <a:r>
              <a:rPr lang="sl-SI" sz="1200"/>
              <a:t> </a:t>
            </a:r>
            <a:r>
              <a:rPr lang="sl-SI" sz="1200" err="1"/>
              <a:t>for</a:t>
            </a:r>
            <a:r>
              <a:rPr lang="sl-SI" sz="1200"/>
              <a:t>  </a:t>
            </a:r>
            <a:r>
              <a:rPr lang="sl-SI" sz="1200" err="1"/>
              <a:t>scientific</a:t>
            </a:r>
            <a:r>
              <a:rPr lang="sl-SI" sz="1200"/>
              <a:t> literature </a:t>
            </a:r>
            <a:br>
              <a:rPr lang="sl-SI" sz="1200"/>
            </a:br>
            <a:r>
              <a:rPr lang="sl-SI" sz="1200" err="1"/>
              <a:t>consortia</a:t>
            </a:r>
            <a:r>
              <a:rPr lang="sl-SI" sz="1200"/>
              <a:t/>
            </a:r>
            <a:br>
              <a:rPr lang="sl-SI" sz="1200"/>
            </a:br>
            <a:r>
              <a:rPr lang="sl-SI" sz="1200"/>
              <a:t>(</a:t>
            </a:r>
            <a:r>
              <a:rPr lang="sl-SI" sz="1200" err="1"/>
              <a:t>announced</a:t>
            </a:r>
            <a:r>
              <a:rPr lang="sl-SI" sz="1200"/>
              <a:t>)</a:t>
            </a:r>
            <a:endParaRPr lang="en-GB" sz="1200"/>
          </a:p>
        </p:txBody>
      </p:sp>
      <p:sp>
        <p:nvSpPr>
          <p:cNvPr id="29" name="Oblaček 1 28"/>
          <p:cNvSpPr/>
          <p:nvPr/>
        </p:nvSpPr>
        <p:spPr>
          <a:xfrm>
            <a:off x="5381479" y="3002482"/>
            <a:ext cx="2258703" cy="1015663"/>
          </a:xfrm>
          <a:prstGeom prst="borderCallout1">
            <a:avLst>
              <a:gd name="adj1" fmla="val -7282"/>
              <a:gd name="adj2" fmla="val 667"/>
              <a:gd name="adj3" fmla="val -53190"/>
              <a:gd name="adj4" fmla="val -141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Elipsa 29"/>
          <p:cNvSpPr/>
          <p:nvPr/>
        </p:nvSpPr>
        <p:spPr>
          <a:xfrm>
            <a:off x="4334067" y="2189624"/>
            <a:ext cx="216024" cy="216024"/>
          </a:xfrm>
          <a:prstGeom prst="ellipse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E75738C-53F0-0346-9BCA-766B60BB24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76266"/>
            <a:ext cx="4392488" cy="24899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F9B322-D27F-7B49-9C14-D9B357F62EEA}"/>
              </a:ext>
            </a:extLst>
          </p:cNvPr>
          <p:cNvSpPr txBox="1"/>
          <p:nvPr/>
        </p:nvSpPr>
        <p:spPr>
          <a:xfrm rot="2470612">
            <a:off x="6004236" y="5260883"/>
            <a:ext cx="30399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hlinkClick r:id="rId4"/>
              </a:rPr>
              <a:t>https://www.coalition-s.org/implementation/</a:t>
            </a:r>
            <a:endParaRPr lang="en-US" sz="1200"/>
          </a:p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45294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72008"/>
            <a:ext cx="1639114" cy="692696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5" name="PoljeZBesedilom 4"/>
          <p:cNvSpPr txBox="1"/>
          <p:nvPr/>
        </p:nvSpPr>
        <p:spPr>
          <a:xfrm>
            <a:off x="1679525" y="344264"/>
            <a:ext cx="6698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accent2"/>
                </a:solidFill>
              </a:rPr>
              <a:t>... and Open Access</a:t>
            </a:r>
            <a:endParaRPr lang="sl-SI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850119"/>
              </p:ext>
            </p:extLst>
          </p:nvPr>
        </p:nvGraphicFramePr>
        <p:xfrm>
          <a:off x="899591" y="1052736"/>
          <a:ext cx="7665938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93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965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36718">
                <a:tc>
                  <a:txBody>
                    <a:bodyPr/>
                    <a:lstStyle/>
                    <a:p>
                      <a:r>
                        <a:rPr lang="en-GB" sz="1600" noProof="0"/>
                        <a:t/>
                      </a:r>
                      <a:br>
                        <a:rPr lang="en-GB" sz="1600" noProof="0"/>
                      </a:br>
                      <a:r>
                        <a:rPr lang="en-GB" sz="1600" noProof="0"/>
                        <a:t>Idea and principles of</a:t>
                      </a:r>
                      <a:r>
                        <a:rPr lang="en-GB" sz="1600" baseline="0" noProof="0"/>
                        <a:t> open access</a:t>
                      </a:r>
                      <a:endParaRPr lang="en-GB" sz="1600" noProof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/>
                      </a:r>
                      <a:br>
                        <a:rPr lang="en-GB" sz="1600" noProof="0" dirty="0"/>
                      </a:br>
                      <a:r>
                        <a:rPr lang="en-GB" sz="1600" b="0" noProof="0" dirty="0"/>
                        <a:t>Clear support.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noProof="0"/>
                        <a:t>Implementation: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noProof="0"/>
                        <a:t>Inclusive and well thought through in complementarity to standard</a:t>
                      </a:r>
                      <a:r>
                        <a:rPr lang="en-GB" sz="1600" b="1" baseline="0" noProof="0"/>
                        <a:t> procedures. </a:t>
                      </a:r>
                      <a:endParaRPr lang="en-GB" sz="1600" b="1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Multiannual</a:t>
                      </a:r>
                      <a:r>
                        <a:rPr lang="en-GB" sz="1600" baseline="0" noProof="0" dirty="0"/>
                        <a:t> processes; processes need to be defined timely, having legal base, financial volume and staff; the need to include related on-going activities, e.g. public call for scientific literature</a:t>
                      </a:r>
                      <a:endParaRPr lang="en-GB" sz="1600" noProof="0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noProof="0"/>
                        <a:t>Robust and inclusive infrastructural</a:t>
                      </a:r>
                      <a:r>
                        <a:rPr lang="en-GB" sz="1600" b="1" baseline="0" noProof="0"/>
                        <a:t> support needs to be established. </a:t>
                      </a:r>
                      <a:endParaRPr lang="en-GB" sz="1600" b="1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Are all stakeholders involved</a:t>
                      </a:r>
                      <a:r>
                        <a:rPr lang="en-GB" sz="1600" baseline="0" noProof="0"/>
                        <a:t> / have access to the infrastructure? Are their rights and obligations clearly defined? </a:t>
                      </a:r>
                      <a:endParaRPr lang="en-GB" sz="16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b="1" noProof="0"/>
                        <a:t>Element of responsibility for implementation.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We have a well defined objective – do we have staff, other resources needed for the implementation? How rigorous sanction</a:t>
                      </a:r>
                      <a:r>
                        <a:rPr lang="en-GB" sz="1600" baseline="0" noProof="0"/>
                        <a:t> system do we need; how to change the award system to motivate for OA publishing (scientific excellence); how to further form a critical mass to negotiate with publishers (small community)? </a:t>
                      </a:r>
                      <a:endParaRPr lang="en-GB" sz="1600" noProof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600" b="1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sl-SI" sz="1600" b="1">
                          <a:solidFill>
                            <a:schemeClr val="bg1"/>
                          </a:solidFill>
                        </a:rPr>
                      </a:br>
                      <a:r>
                        <a:rPr lang="sl-SI" sz="1600" b="1" err="1">
                          <a:solidFill>
                            <a:schemeClr val="bg1"/>
                          </a:solidFill>
                        </a:rPr>
                        <a:t>Hic</a:t>
                      </a:r>
                      <a:r>
                        <a:rPr lang="sl-SI" sz="1600" b="1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sl-SI" sz="1600" b="1" err="1">
                          <a:solidFill>
                            <a:schemeClr val="bg1"/>
                          </a:solidFill>
                        </a:rPr>
                        <a:t>Rhodus</a:t>
                      </a:r>
                      <a:r>
                        <a:rPr lang="sl-SI" sz="1600" b="1">
                          <a:solidFill>
                            <a:schemeClr val="bg1"/>
                          </a:solidFill>
                        </a:rPr>
                        <a:t>, </a:t>
                      </a:r>
                      <a:r>
                        <a:rPr lang="sl-SI" sz="1600" b="1" err="1">
                          <a:solidFill>
                            <a:schemeClr val="bg1"/>
                          </a:solidFill>
                        </a:rPr>
                        <a:t>hic</a:t>
                      </a:r>
                      <a:r>
                        <a:rPr lang="sl-SI" sz="1600" b="1">
                          <a:solidFill>
                            <a:schemeClr val="bg1"/>
                          </a:solidFill>
                        </a:rPr>
                        <a:t> salta!</a:t>
                      </a:r>
                    </a:p>
                    <a:p>
                      <a:endParaRPr lang="sl-SI" sz="1600" b="1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l-SI" sz="1600" b="1" dirty="0">
                          <a:solidFill>
                            <a:schemeClr val="bg1"/>
                          </a:solidFill>
                        </a:rPr>
                        <a:t/>
                      </a:r>
                      <a:br>
                        <a:rPr lang="sl-SI" sz="1600" b="1" dirty="0">
                          <a:solidFill>
                            <a:schemeClr val="bg1"/>
                          </a:solidFill>
                        </a:rPr>
                      </a:br>
                      <a:r>
                        <a:rPr lang="sl-SI" sz="1600" b="0" dirty="0">
                          <a:solidFill>
                            <a:schemeClr val="bg1"/>
                          </a:solidFill>
                        </a:rPr>
                        <a:t>Valid for all stakeholders.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A667B10-00D0-FF43-AD93-8FED4E785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37112"/>
            <a:ext cx="4069557" cy="1216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C6DF075-5BE9-3845-AB31-DFC59ADAB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5602779" cy="34715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59C055F-8D53-7246-9E6F-43A43A873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6538">
            <a:off x="3507192" y="837677"/>
            <a:ext cx="5145117" cy="5736842"/>
          </a:xfrm>
          <a:prstGeom prst="rect">
            <a:avLst/>
          </a:prstGeom>
          <a:effectLst>
            <a:outerShdw blurRad="50800" dist="50800" dir="5400000" algn="ctr" rotWithShape="0">
              <a:schemeClr val="bg1">
                <a:lumMod val="75000"/>
              </a:scheme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06064D54-E4F6-AF44-8BE9-7F8549D1591B}"/>
              </a:ext>
            </a:extLst>
          </p:cNvPr>
          <p:cNvSpPr txBox="1"/>
          <p:nvPr/>
        </p:nvSpPr>
        <p:spPr>
          <a:xfrm>
            <a:off x="-12677" y="5980639"/>
            <a:ext cx="6156177" cy="646331"/>
          </a:xfrm>
          <a:prstGeom prst="rect">
            <a:avLst/>
          </a:prstGeom>
          <a:solidFill>
            <a:schemeClr val="bg1">
              <a:alpha val="3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An implementation task force, lead by </a:t>
            </a:r>
            <a:br>
              <a:rPr lang="en-US" dirty="0"/>
            </a:br>
            <a:r>
              <a:rPr lang="en-US" dirty="0"/>
              <a:t>John-Arne </a:t>
            </a:r>
            <a:r>
              <a:rPr lang="en-US" dirty="0" err="1"/>
              <a:t>Røttingen</a:t>
            </a:r>
            <a:r>
              <a:rPr lang="en-US" dirty="0"/>
              <a:t> (RCN) and David Sweeney (UKRI) …</a:t>
            </a:r>
          </a:p>
        </p:txBody>
      </p:sp>
    </p:spTree>
    <p:extLst>
      <p:ext uri="{BB962C8B-B14F-4D97-AF65-F5344CB8AC3E}">
        <p14:creationId xmlns:p14="http://schemas.microsoft.com/office/powerpoint/2010/main" val="4136562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258</Words>
  <Application>Microsoft Office PowerPoint</Application>
  <PresentationFormat>Diaprojekcija na zaslonu (4:3)</PresentationFormat>
  <Paragraphs>58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7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Javna agencija za raziskovalno dejavnost 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</dc:creator>
  <cp:lastModifiedBy>Ambrožič Maja</cp:lastModifiedBy>
  <cp:revision>27</cp:revision>
  <cp:lastPrinted>2018-12-13T10:50:56Z</cp:lastPrinted>
  <dcterms:created xsi:type="dcterms:W3CDTF">2018-12-13T06:00:16Z</dcterms:created>
  <dcterms:modified xsi:type="dcterms:W3CDTF">2019-05-22T07:12:43Z</dcterms:modified>
</cp:coreProperties>
</file>