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62" r:id="rId2"/>
    <p:sldId id="600" r:id="rId3"/>
    <p:sldId id="609" r:id="rId4"/>
    <p:sldId id="629" r:id="rId5"/>
    <p:sldId id="660" r:id="rId6"/>
    <p:sldId id="661" r:id="rId7"/>
    <p:sldId id="649" r:id="rId8"/>
    <p:sldId id="653" r:id="rId9"/>
    <p:sldId id="652" r:id="rId10"/>
    <p:sldId id="655" r:id="rId11"/>
    <p:sldId id="654" r:id="rId12"/>
    <p:sldId id="648" r:id="rId13"/>
    <p:sldId id="647" r:id="rId14"/>
    <p:sldId id="657" r:id="rId15"/>
    <p:sldId id="656" r:id="rId16"/>
    <p:sldId id="658" r:id="rId17"/>
    <p:sldId id="659" r:id="rId18"/>
    <p:sldId id="644" r:id="rId19"/>
    <p:sldId id="642" r:id="rId20"/>
    <p:sldId id="611" r:id="rId21"/>
    <p:sldId id="640" r:id="rId22"/>
    <p:sldId id="641" r:id="rId23"/>
    <p:sldId id="638" r:id="rId24"/>
    <p:sldId id="643" r:id="rId25"/>
    <p:sldId id="620" r:id="rId26"/>
    <p:sldId id="622" r:id="rId27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F17"/>
    <a:srgbClr val="99CCFF"/>
    <a:srgbClr val="3E6FD2"/>
    <a:srgbClr val="FFD624"/>
    <a:srgbClr val="0F5494"/>
    <a:srgbClr val="2D5EC1"/>
    <a:srgbClr val="BDDEFF"/>
    <a:srgbClr val="808080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6015" autoAdjust="0"/>
  </p:normalViewPr>
  <p:slideViewPr>
    <p:cSldViewPr>
      <p:cViewPr varScale="1">
        <p:scale>
          <a:sx n="111" d="100"/>
          <a:sy n="111" d="100"/>
        </p:scale>
        <p:origin x="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0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07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FACB4-8969-4C17-8EDD-A7ED2113B5A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3E2B98-0E31-4B6D-B33D-B1FF60D7C75C}">
      <dgm:prSet phldrT="[Text]" custT="1"/>
      <dgm:spPr/>
      <dgm:t>
        <a:bodyPr/>
        <a:lstStyle/>
        <a:p>
          <a:r>
            <a:rPr lang="fr-BE" sz="1400" b="1" dirty="0" smtClean="0">
              <a:solidFill>
                <a:srgbClr val="0F5494"/>
              </a:solidFill>
            </a:rPr>
            <a:t>FP7</a:t>
          </a:r>
        </a:p>
        <a:p>
          <a:r>
            <a:rPr lang="fr-BE" sz="1400" dirty="0" smtClean="0">
              <a:solidFill>
                <a:srgbClr val="0F5494"/>
              </a:solidFill>
            </a:rPr>
            <a:t>OA </a:t>
          </a:r>
          <a:r>
            <a:rPr lang="fr-BE" sz="1400" b="1" dirty="0" smtClean="0">
              <a:solidFill>
                <a:srgbClr val="00B0F0"/>
              </a:solidFill>
            </a:rPr>
            <a:t>Pilot</a:t>
          </a:r>
        </a:p>
        <a:p>
          <a:r>
            <a:rPr lang="fr-BE" sz="1400" b="0" dirty="0" smtClean="0">
              <a:solidFill>
                <a:schemeClr val="accent6"/>
              </a:solidFill>
            </a:rPr>
            <a:t>Deposit and open access</a:t>
          </a:r>
          <a:endParaRPr lang="en-GB" sz="1400" b="0" dirty="0">
            <a:solidFill>
              <a:schemeClr val="accent6"/>
            </a:solidFill>
          </a:endParaRPr>
        </a:p>
      </dgm:t>
    </dgm:pt>
    <dgm:pt modelId="{E549E5BE-149C-4823-863C-10ECA627EE3B}" type="parTrans" cxnId="{0E95B327-E65C-4C64-959F-2DF726D85328}">
      <dgm:prSet/>
      <dgm:spPr/>
      <dgm:t>
        <a:bodyPr/>
        <a:lstStyle/>
        <a:p>
          <a:endParaRPr lang="en-GB"/>
        </a:p>
      </dgm:t>
    </dgm:pt>
    <dgm:pt modelId="{9932FCC9-7EC9-4B97-A75D-11612A5D56FE}" type="sibTrans" cxnId="{0E95B327-E65C-4C64-959F-2DF726D85328}">
      <dgm:prSet/>
      <dgm:spPr/>
      <dgm:t>
        <a:bodyPr/>
        <a:lstStyle/>
        <a:p>
          <a:endParaRPr lang="en-GB"/>
        </a:p>
      </dgm:t>
    </dgm:pt>
    <dgm:pt modelId="{FBE439DE-74BE-4E8B-8EA4-946F833CA123}">
      <dgm:prSet phldrT="[Text]" custT="1"/>
      <dgm:spPr/>
      <dgm:t>
        <a:bodyPr/>
        <a:lstStyle/>
        <a:p>
          <a:r>
            <a:rPr lang="fr-BE" sz="1400" b="1" dirty="0" smtClean="0">
              <a:solidFill>
                <a:srgbClr val="0F5494"/>
              </a:solidFill>
            </a:rPr>
            <a:t>Horizon 2020</a:t>
          </a:r>
        </a:p>
        <a:p>
          <a:r>
            <a:rPr lang="fr-BE" sz="1400" dirty="0" smtClean="0">
              <a:solidFill>
                <a:srgbClr val="0F5494"/>
              </a:solidFill>
            </a:rPr>
            <a:t>OA </a:t>
          </a:r>
          <a:r>
            <a:rPr lang="fr-BE" sz="1400" b="1" dirty="0" smtClean="0">
              <a:solidFill>
                <a:srgbClr val="FF0000"/>
              </a:solidFill>
            </a:rPr>
            <a:t>Mandatory</a:t>
          </a:r>
        </a:p>
        <a:p>
          <a:r>
            <a:rPr lang="fr-BE" sz="1400" dirty="0" smtClean="0">
              <a:solidFill>
                <a:srgbClr val="0F5494"/>
              </a:solidFill>
            </a:rPr>
            <a:t>Deposit and open access</a:t>
          </a:r>
        </a:p>
        <a:p>
          <a:endParaRPr lang="fr-BE" sz="1400" b="1" dirty="0" smtClean="0">
            <a:solidFill>
              <a:srgbClr val="FFC000"/>
            </a:solidFill>
          </a:endParaRPr>
        </a:p>
        <a:p>
          <a:r>
            <a:rPr lang="fr-BE" sz="1400" dirty="0" smtClean="0">
              <a:solidFill>
                <a:srgbClr val="0F5494"/>
              </a:solidFill>
            </a:rPr>
            <a:t>&amp; ORD/DMP </a:t>
          </a:r>
          <a:r>
            <a:rPr lang="fr-BE" sz="1400" b="1" dirty="0" smtClean="0">
              <a:solidFill>
                <a:srgbClr val="00B0F0"/>
              </a:solidFill>
            </a:rPr>
            <a:t>Pilot</a:t>
          </a:r>
          <a:endParaRPr lang="en-GB" sz="1400" b="1" dirty="0">
            <a:solidFill>
              <a:srgbClr val="00B0F0"/>
            </a:solidFill>
          </a:endParaRPr>
        </a:p>
      </dgm:t>
    </dgm:pt>
    <dgm:pt modelId="{26167E22-B667-4347-A1D6-AC3D6E2611C5}" type="parTrans" cxnId="{9B095AB0-A72F-4567-A725-08B060DDD42C}">
      <dgm:prSet/>
      <dgm:spPr/>
      <dgm:t>
        <a:bodyPr/>
        <a:lstStyle/>
        <a:p>
          <a:endParaRPr lang="en-GB"/>
        </a:p>
      </dgm:t>
    </dgm:pt>
    <dgm:pt modelId="{1D9835A8-1455-4021-BF4C-4D26DD9783E0}" type="sibTrans" cxnId="{9B095AB0-A72F-4567-A725-08B060DDD42C}">
      <dgm:prSet/>
      <dgm:spPr/>
      <dgm:t>
        <a:bodyPr/>
        <a:lstStyle/>
        <a:p>
          <a:endParaRPr lang="en-GB"/>
        </a:p>
      </dgm:t>
    </dgm:pt>
    <dgm:pt modelId="{0DC698D1-0C48-4289-8DDA-6E3233970A0E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fr-BE" sz="1400" b="1" dirty="0" smtClean="0">
              <a:solidFill>
                <a:srgbClr val="0F5494"/>
              </a:solidFill>
            </a:rPr>
            <a:t>Horizon 2020</a:t>
          </a:r>
        </a:p>
        <a:p>
          <a:pPr>
            <a:spcAft>
              <a:spcPct val="35000"/>
            </a:spcAft>
          </a:pPr>
          <a:r>
            <a:rPr lang="fr-BE" sz="1400" dirty="0" smtClean="0">
              <a:solidFill>
                <a:srgbClr val="0F5494"/>
              </a:solidFill>
            </a:rPr>
            <a:t>OA </a:t>
          </a:r>
          <a:r>
            <a:rPr lang="fr-BE" sz="1400" b="1" dirty="0" smtClean="0">
              <a:solidFill>
                <a:srgbClr val="FF0000"/>
              </a:solidFill>
            </a:rPr>
            <a:t>Mandatory</a:t>
          </a:r>
        </a:p>
        <a:p>
          <a:pPr>
            <a:spcAft>
              <a:spcPct val="35000"/>
            </a:spcAft>
          </a:pPr>
          <a:r>
            <a:rPr lang="fr-BE" sz="1400" dirty="0" smtClean="0">
              <a:solidFill>
                <a:srgbClr val="0F5494"/>
              </a:solidFill>
            </a:rPr>
            <a:t>Deposit and open access</a:t>
          </a:r>
        </a:p>
        <a:p>
          <a:pPr>
            <a:spcAft>
              <a:spcPct val="35000"/>
            </a:spcAft>
          </a:pPr>
          <a:endParaRPr lang="fr-BE" sz="1400" b="1" dirty="0" smtClean="0">
            <a:solidFill>
              <a:srgbClr val="FFC000"/>
            </a:solidFill>
          </a:endParaRPr>
        </a:p>
        <a:p>
          <a:pPr>
            <a:spcAft>
              <a:spcPts val="0"/>
            </a:spcAft>
          </a:pPr>
          <a:r>
            <a:rPr lang="fr-BE" sz="1400" dirty="0" smtClean="0">
              <a:solidFill>
                <a:srgbClr val="0F5494"/>
              </a:solidFill>
            </a:rPr>
            <a:t>&amp; ORD/DMP </a:t>
          </a:r>
          <a:r>
            <a:rPr lang="fr-BE" sz="14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by default </a:t>
          </a:r>
        </a:p>
        <a:p>
          <a:pPr>
            <a:spcAft>
              <a:spcPts val="0"/>
            </a:spcAft>
          </a:pPr>
          <a:r>
            <a:rPr lang="fr-BE" sz="14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(</a:t>
          </a:r>
          <a:r>
            <a:rPr lang="fr-BE" sz="1400" b="1" dirty="0" err="1" smtClean="0">
              <a:solidFill>
                <a:schemeClr val="accent6">
                  <a:lumMod val="60000"/>
                  <a:lumOff val="40000"/>
                </a:schemeClr>
              </a:solidFill>
            </a:rPr>
            <a:t>opt</a:t>
          </a:r>
          <a:r>
            <a:rPr lang="fr-BE" sz="14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-out)</a:t>
          </a:r>
          <a:endParaRPr lang="en-GB" sz="14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7B853194-41FC-444C-908B-A7E26AB2F0D4}" type="parTrans" cxnId="{551AEE50-9D93-42DC-A81F-3D7F10B8BB5D}">
      <dgm:prSet/>
      <dgm:spPr/>
      <dgm:t>
        <a:bodyPr/>
        <a:lstStyle/>
        <a:p>
          <a:endParaRPr lang="en-GB"/>
        </a:p>
      </dgm:t>
    </dgm:pt>
    <dgm:pt modelId="{3C07DC83-3848-41B0-A68D-8F962CF84C3C}" type="sibTrans" cxnId="{551AEE50-9D93-42DC-A81F-3D7F10B8BB5D}">
      <dgm:prSet/>
      <dgm:spPr/>
      <dgm:t>
        <a:bodyPr/>
        <a:lstStyle/>
        <a:p>
          <a:endParaRPr lang="en-GB"/>
        </a:p>
      </dgm:t>
    </dgm:pt>
    <dgm:pt modelId="{BABB4441-26FD-47F1-B93A-6012AE95FB53}">
      <dgm:prSet/>
      <dgm:spPr/>
      <dgm:t>
        <a:bodyPr/>
        <a:lstStyle/>
        <a:p>
          <a:endParaRPr lang="en-GB" dirty="0"/>
        </a:p>
      </dgm:t>
    </dgm:pt>
    <dgm:pt modelId="{A3633E0D-4FDE-4982-8DE1-62DEF3C4EA71}" type="parTrans" cxnId="{A82F7B99-D43E-441A-BEA8-9EF158CEC3A6}">
      <dgm:prSet/>
      <dgm:spPr/>
      <dgm:t>
        <a:bodyPr/>
        <a:lstStyle/>
        <a:p>
          <a:endParaRPr lang="en-GB"/>
        </a:p>
      </dgm:t>
    </dgm:pt>
    <dgm:pt modelId="{BAC21ED4-348A-4305-9E4B-7EF31588801B}" type="sibTrans" cxnId="{A82F7B99-D43E-441A-BEA8-9EF158CEC3A6}">
      <dgm:prSet/>
      <dgm:spPr/>
      <dgm:t>
        <a:bodyPr/>
        <a:lstStyle/>
        <a:p>
          <a:endParaRPr lang="en-GB"/>
        </a:p>
      </dgm:t>
    </dgm:pt>
    <dgm:pt modelId="{B1B74C23-F771-4CEB-A78E-510788D9F43F}" type="pres">
      <dgm:prSet presAssocID="{265FACB4-8969-4C17-8EDD-A7ED2113B5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1B692B9-E15E-4CAE-83F7-3AEE4BC7CE7D}" type="pres">
      <dgm:prSet presAssocID="{E13E2B98-0E31-4B6D-B33D-B1FF60D7C75C}" presName="composite" presStyleCnt="0"/>
      <dgm:spPr/>
    </dgm:pt>
    <dgm:pt modelId="{565D68B4-403F-48A1-B4D8-98727D0D8967}" type="pres">
      <dgm:prSet presAssocID="{E13E2B98-0E31-4B6D-B33D-B1FF60D7C75C}" presName="LShape" presStyleLbl="alignNode1" presStyleIdx="0" presStyleCnt="7"/>
      <dgm:spPr/>
    </dgm:pt>
    <dgm:pt modelId="{4A5C3141-D612-4D29-9C64-8E11F18AD33F}" type="pres">
      <dgm:prSet presAssocID="{E13E2B98-0E31-4B6D-B33D-B1FF60D7C7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D2BFD1-F5E2-448E-873D-BD4112695BC1}" type="pres">
      <dgm:prSet presAssocID="{E13E2B98-0E31-4B6D-B33D-B1FF60D7C75C}" presName="Triangle" presStyleLbl="alignNode1" presStyleIdx="1" presStyleCnt="7"/>
      <dgm:spPr/>
    </dgm:pt>
    <dgm:pt modelId="{C0F1B38D-0F91-479B-8807-0066B3829D41}" type="pres">
      <dgm:prSet presAssocID="{9932FCC9-7EC9-4B97-A75D-11612A5D56FE}" presName="sibTrans" presStyleCnt="0"/>
      <dgm:spPr/>
    </dgm:pt>
    <dgm:pt modelId="{59776241-E25D-416C-9E90-7244E667AE28}" type="pres">
      <dgm:prSet presAssocID="{9932FCC9-7EC9-4B97-A75D-11612A5D56FE}" presName="space" presStyleCnt="0"/>
      <dgm:spPr/>
    </dgm:pt>
    <dgm:pt modelId="{D2AE7E04-E772-474D-A539-B58D05AF740A}" type="pres">
      <dgm:prSet presAssocID="{FBE439DE-74BE-4E8B-8EA4-946F833CA123}" presName="composite" presStyleCnt="0"/>
      <dgm:spPr/>
    </dgm:pt>
    <dgm:pt modelId="{C19A2BD2-FDDE-45A9-9BB8-992F6CC2D038}" type="pres">
      <dgm:prSet presAssocID="{FBE439DE-74BE-4E8B-8EA4-946F833CA123}" presName="LShape" presStyleLbl="alignNode1" presStyleIdx="2" presStyleCnt="7"/>
      <dgm:spPr/>
    </dgm:pt>
    <dgm:pt modelId="{C3E04CB7-442A-437E-BCD0-E51137A49033}" type="pres">
      <dgm:prSet presAssocID="{FBE439DE-74BE-4E8B-8EA4-946F833CA12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D1A5A7-DF3D-4E91-8DA0-05F43D168E80}" type="pres">
      <dgm:prSet presAssocID="{FBE439DE-74BE-4E8B-8EA4-946F833CA123}" presName="Triangle" presStyleLbl="alignNode1" presStyleIdx="3" presStyleCnt="7"/>
      <dgm:spPr/>
    </dgm:pt>
    <dgm:pt modelId="{B71C8C35-64F7-4BF2-B9F6-5C684E2181E4}" type="pres">
      <dgm:prSet presAssocID="{1D9835A8-1455-4021-BF4C-4D26DD9783E0}" presName="sibTrans" presStyleCnt="0"/>
      <dgm:spPr/>
    </dgm:pt>
    <dgm:pt modelId="{7981E711-A535-40D7-8741-3F5E3A57363C}" type="pres">
      <dgm:prSet presAssocID="{1D9835A8-1455-4021-BF4C-4D26DD9783E0}" presName="space" presStyleCnt="0"/>
      <dgm:spPr/>
    </dgm:pt>
    <dgm:pt modelId="{597E94B1-4A86-4B26-8783-38860E6B0C5E}" type="pres">
      <dgm:prSet presAssocID="{0DC698D1-0C48-4289-8DDA-6E3233970A0E}" presName="composite" presStyleCnt="0"/>
      <dgm:spPr/>
    </dgm:pt>
    <dgm:pt modelId="{823B1718-8BCA-402D-8E35-77EBBA1D4AFE}" type="pres">
      <dgm:prSet presAssocID="{0DC698D1-0C48-4289-8DDA-6E3233970A0E}" presName="LShape" presStyleLbl="alignNode1" presStyleIdx="4" presStyleCnt="7" custLinFactNeighborX="753" custLinFactNeighborY="3721"/>
      <dgm:spPr/>
    </dgm:pt>
    <dgm:pt modelId="{5B85BB5C-8F27-45F9-954D-D44A942FEC49}" type="pres">
      <dgm:prSet presAssocID="{0DC698D1-0C48-4289-8DDA-6E3233970A0E}" presName="ParentText" presStyleLbl="revTx" presStyleIdx="2" presStyleCnt="4" custScaleX="99429" custLinFactNeighborX="155" custLinFactNeighborY="5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2C18E0-A8B7-431B-9F90-885E4B4A426B}" type="pres">
      <dgm:prSet presAssocID="{0DC698D1-0C48-4289-8DDA-6E3233970A0E}" presName="Triangle" presStyleLbl="alignNode1" presStyleIdx="5" presStyleCnt="7"/>
      <dgm:spPr/>
    </dgm:pt>
    <dgm:pt modelId="{99073267-8B78-45D4-88E6-DB05FF6E56CD}" type="pres">
      <dgm:prSet presAssocID="{3C07DC83-3848-41B0-A68D-8F962CF84C3C}" presName="sibTrans" presStyleCnt="0"/>
      <dgm:spPr/>
    </dgm:pt>
    <dgm:pt modelId="{81472A63-F552-4C7F-8CF8-C73023B9327D}" type="pres">
      <dgm:prSet presAssocID="{3C07DC83-3848-41B0-A68D-8F962CF84C3C}" presName="space" presStyleCnt="0"/>
      <dgm:spPr/>
    </dgm:pt>
    <dgm:pt modelId="{A8CEB2C6-7D55-48C7-85A9-29023DBA930C}" type="pres">
      <dgm:prSet presAssocID="{BABB4441-26FD-47F1-B93A-6012AE95FB53}" presName="composite" presStyleCnt="0"/>
      <dgm:spPr/>
    </dgm:pt>
    <dgm:pt modelId="{66795283-61C8-4927-864F-77B9DAB72824}" type="pres">
      <dgm:prSet presAssocID="{BABB4441-26FD-47F1-B93A-6012AE95FB53}" presName="LShape" presStyleLbl="alignNode1" presStyleIdx="6" presStyleCnt="7"/>
      <dgm:spPr/>
    </dgm:pt>
    <dgm:pt modelId="{99B82E22-B053-4E92-876B-DF794DB4385B}" type="pres">
      <dgm:prSet presAssocID="{BABB4441-26FD-47F1-B93A-6012AE95FB5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B0B07C-EB75-4457-B987-C3CB6FBB2FE8}" type="presOf" srcId="{E13E2B98-0E31-4B6D-B33D-B1FF60D7C75C}" destId="{4A5C3141-D612-4D29-9C64-8E11F18AD33F}" srcOrd="0" destOrd="0" presId="urn:microsoft.com/office/officeart/2009/3/layout/StepUpProcess"/>
    <dgm:cxn modelId="{14C6B809-FFF6-4905-905F-DCFE7265A6FA}" type="presOf" srcId="{0DC698D1-0C48-4289-8DDA-6E3233970A0E}" destId="{5B85BB5C-8F27-45F9-954D-D44A942FEC49}" srcOrd="0" destOrd="0" presId="urn:microsoft.com/office/officeart/2009/3/layout/StepUpProcess"/>
    <dgm:cxn modelId="{551AEE50-9D93-42DC-A81F-3D7F10B8BB5D}" srcId="{265FACB4-8969-4C17-8EDD-A7ED2113B5A5}" destId="{0DC698D1-0C48-4289-8DDA-6E3233970A0E}" srcOrd="2" destOrd="0" parTransId="{7B853194-41FC-444C-908B-A7E26AB2F0D4}" sibTransId="{3C07DC83-3848-41B0-A68D-8F962CF84C3C}"/>
    <dgm:cxn modelId="{0657D820-6978-42A1-A787-DDEDB1955D89}" type="presOf" srcId="{BABB4441-26FD-47F1-B93A-6012AE95FB53}" destId="{99B82E22-B053-4E92-876B-DF794DB4385B}" srcOrd="0" destOrd="0" presId="urn:microsoft.com/office/officeart/2009/3/layout/StepUpProcess"/>
    <dgm:cxn modelId="{533C00CA-2116-4A9F-9022-E5CB38B659B7}" type="presOf" srcId="{265FACB4-8969-4C17-8EDD-A7ED2113B5A5}" destId="{B1B74C23-F771-4CEB-A78E-510788D9F43F}" srcOrd="0" destOrd="0" presId="urn:microsoft.com/office/officeart/2009/3/layout/StepUpProcess"/>
    <dgm:cxn modelId="{0E95B327-E65C-4C64-959F-2DF726D85328}" srcId="{265FACB4-8969-4C17-8EDD-A7ED2113B5A5}" destId="{E13E2B98-0E31-4B6D-B33D-B1FF60D7C75C}" srcOrd="0" destOrd="0" parTransId="{E549E5BE-149C-4823-863C-10ECA627EE3B}" sibTransId="{9932FCC9-7EC9-4B97-A75D-11612A5D56FE}"/>
    <dgm:cxn modelId="{9B095AB0-A72F-4567-A725-08B060DDD42C}" srcId="{265FACB4-8969-4C17-8EDD-A7ED2113B5A5}" destId="{FBE439DE-74BE-4E8B-8EA4-946F833CA123}" srcOrd="1" destOrd="0" parTransId="{26167E22-B667-4347-A1D6-AC3D6E2611C5}" sibTransId="{1D9835A8-1455-4021-BF4C-4D26DD9783E0}"/>
    <dgm:cxn modelId="{1BE0E4CB-FD84-44E2-9EB6-173922728603}" type="presOf" srcId="{FBE439DE-74BE-4E8B-8EA4-946F833CA123}" destId="{C3E04CB7-442A-437E-BCD0-E51137A49033}" srcOrd="0" destOrd="0" presId="urn:microsoft.com/office/officeart/2009/3/layout/StepUpProcess"/>
    <dgm:cxn modelId="{A82F7B99-D43E-441A-BEA8-9EF158CEC3A6}" srcId="{265FACB4-8969-4C17-8EDD-A7ED2113B5A5}" destId="{BABB4441-26FD-47F1-B93A-6012AE95FB53}" srcOrd="3" destOrd="0" parTransId="{A3633E0D-4FDE-4982-8DE1-62DEF3C4EA71}" sibTransId="{BAC21ED4-348A-4305-9E4B-7EF31588801B}"/>
    <dgm:cxn modelId="{F1BDD38B-EB65-4C6E-BFC5-796B046780CF}" type="presParOf" srcId="{B1B74C23-F771-4CEB-A78E-510788D9F43F}" destId="{D1B692B9-E15E-4CAE-83F7-3AEE4BC7CE7D}" srcOrd="0" destOrd="0" presId="urn:microsoft.com/office/officeart/2009/3/layout/StepUpProcess"/>
    <dgm:cxn modelId="{232F81D5-99AF-42E7-9BCA-C0E46C6E6DD1}" type="presParOf" srcId="{D1B692B9-E15E-4CAE-83F7-3AEE4BC7CE7D}" destId="{565D68B4-403F-48A1-B4D8-98727D0D8967}" srcOrd="0" destOrd="0" presId="urn:microsoft.com/office/officeart/2009/3/layout/StepUpProcess"/>
    <dgm:cxn modelId="{E92B1982-449B-472A-9EFA-AC821EF7CA8F}" type="presParOf" srcId="{D1B692B9-E15E-4CAE-83F7-3AEE4BC7CE7D}" destId="{4A5C3141-D612-4D29-9C64-8E11F18AD33F}" srcOrd="1" destOrd="0" presId="urn:microsoft.com/office/officeart/2009/3/layout/StepUpProcess"/>
    <dgm:cxn modelId="{54246B45-B00A-493F-A24B-8F4FF5D3BFEA}" type="presParOf" srcId="{D1B692B9-E15E-4CAE-83F7-3AEE4BC7CE7D}" destId="{89D2BFD1-F5E2-448E-873D-BD4112695BC1}" srcOrd="2" destOrd="0" presId="urn:microsoft.com/office/officeart/2009/3/layout/StepUpProcess"/>
    <dgm:cxn modelId="{67473CFA-3D33-44E1-936F-B1752EE1953E}" type="presParOf" srcId="{B1B74C23-F771-4CEB-A78E-510788D9F43F}" destId="{C0F1B38D-0F91-479B-8807-0066B3829D41}" srcOrd="1" destOrd="0" presId="urn:microsoft.com/office/officeart/2009/3/layout/StepUpProcess"/>
    <dgm:cxn modelId="{32BA22C6-7980-4F90-85DD-5B65060E7A61}" type="presParOf" srcId="{C0F1B38D-0F91-479B-8807-0066B3829D41}" destId="{59776241-E25D-416C-9E90-7244E667AE28}" srcOrd="0" destOrd="0" presId="urn:microsoft.com/office/officeart/2009/3/layout/StepUpProcess"/>
    <dgm:cxn modelId="{761E1F13-3854-41FF-B22E-B9806D399358}" type="presParOf" srcId="{B1B74C23-F771-4CEB-A78E-510788D9F43F}" destId="{D2AE7E04-E772-474D-A539-B58D05AF740A}" srcOrd="2" destOrd="0" presId="urn:microsoft.com/office/officeart/2009/3/layout/StepUpProcess"/>
    <dgm:cxn modelId="{0D333E06-909C-4E31-8E9B-5E0EB40489DB}" type="presParOf" srcId="{D2AE7E04-E772-474D-A539-B58D05AF740A}" destId="{C19A2BD2-FDDE-45A9-9BB8-992F6CC2D038}" srcOrd="0" destOrd="0" presId="urn:microsoft.com/office/officeart/2009/3/layout/StepUpProcess"/>
    <dgm:cxn modelId="{1D1E240E-9BB8-4919-B6EA-F3BB1867415A}" type="presParOf" srcId="{D2AE7E04-E772-474D-A539-B58D05AF740A}" destId="{C3E04CB7-442A-437E-BCD0-E51137A49033}" srcOrd="1" destOrd="0" presId="urn:microsoft.com/office/officeart/2009/3/layout/StepUpProcess"/>
    <dgm:cxn modelId="{C4BBEC97-5B09-45EB-9ABB-9EE170CE51D3}" type="presParOf" srcId="{D2AE7E04-E772-474D-A539-B58D05AF740A}" destId="{5BD1A5A7-DF3D-4E91-8DA0-05F43D168E80}" srcOrd="2" destOrd="0" presId="urn:microsoft.com/office/officeart/2009/3/layout/StepUpProcess"/>
    <dgm:cxn modelId="{68F83972-6D08-4E8A-9BAC-35632C32949B}" type="presParOf" srcId="{B1B74C23-F771-4CEB-A78E-510788D9F43F}" destId="{B71C8C35-64F7-4BF2-B9F6-5C684E2181E4}" srcOrd="3" destOrd="0" presId="urn:microsoft.com/office/officeart/2009/3/layout/StepUpProcess"/>
    <dgm:cxn modelId="{8239B05C-98A2-429D-8482-42A61F860D28}" type="presParOf" srcId="{B71C8C35-64F7-4BF2-B9F6-5C684E2181E4}" destId="{7981E711-A535-40D7-8741-3F5E3A57363C}" srcOrd="0" destOrd="0" presId="urn:microsoft.com/office/officeart/2009/3/layout/StepUpProcess"/>
    <dgm:cxn modelId="{E506D5CD-8723-4B9A-B68F-82FCE087465A}" type="presParOf" srcId="{B1B74C23-F771-4CEB-A78E-510788D9F43F}" destId="{597E94B1-4A86-4B26-8783-38860E6B0C5E}" srcOrd="4" destOrd="0" presId="urn:microsoft.com/office/officeart/2009/3/layout/StepUpProcess"/>
    <dgm:cxn modelId="{3C33A792-ABDA-4AD8-AB09-E2B5D491B601}" type="presParOf" srcId="{597E94B1-4A86-4B26-8783-38860E6B0C5E}" destId="{823B1718-8BCA-402D-8E35-77EBBA1D4AFE}" srcOrd="0" destOrd="0" presId="urn:microsoft.com/office/officeart/2009/3/layout/StepUpProcess"/>
    <dgm:cxn modelId="{6B4AFF5D-7B12-4EE3-A263-412731FC4D90}" type="presParOf" srcId="{597E94B1-4A86-4B26-8783-38860E6B0C5E}" destId="{5B85BB5C-8F27-45F9-954D-D44A942FEC49}" srcOrd="1" destOrd="0" presId="urn:microsoft.com/office/officeart/2009/3/layout/StepUpProcess"/>
    <dgm:cxn modelId="{D9745656-A921-4744-AD51-E96B532BF2B7}" type="presParOf" srcId="{597E94B1-4A86-4B26-8783-38860E6B0C5E}" destId="{DC2C18E0-A8B7-431B-9F90-885E4B4A426B}" srcOrd="2" destOrd="0" presId="urn:microsoft.com/office/officeart/2009/3/layout/StepUpProcess"/>
    <dgm:cxn modelId="{E272FF56-3CBD-4BDA-83F4-6A1E9F8F6B03}" type="presParOf" srcId="{B1B74C23-F771-4CEB-A78E-510788D9F43F}" destId="{99073267-8B78-45D4-88E6-DB05FF6E56CD}" srcOrd="5" destOrd="0" presId="urn:microsoft.com/office/officeart/2009/3/layout/StepUpProcess"/>
    <dgm:cxn modelId="{EF656443-0BD3-4364-BB99-4CC82958FBAC}" type="presParOf" srcId="{99073267-8B78-45D4-88E6-DB05FF6E56CD}" destId="{81472A63-F552-4C7F-8CF8-C73023B9327D}" srcOrd="0" destOrd="0" presId="urn:microsoft.com/office/officeart/2009/3/layout/StepUpProcess"/>
    <dgm:cxn modelId="{1B283A18-178D-44DE-856A-DC51FDA02A2C}" type="presParOf" srcId="{B1B74C23-F771-4CEB-A78E-510788D9F43F}" destId="{A8CEB2C6-7D55-48C7-85A9-29023DBA930C}" srcOrd="6" destOrd="0" presId="urn:microsoft.com/office/officeart/2009/3/layout/StepUpProcess"/>
    <dgm:cxn modelId="{F7F0C57E-40C3-4851-8387-6E2E5D6E0B1C}" type="presParOf" srcId="{A8CEB2C6-7D55-48C7-85A9-29023DBA930C}" destId="{66795283-61C8-4927-864F-77B9DAB72824}" srcOrd="0" destOrd="0" presId="urn:microsoft.com/office/officeart/2009/3/layout/StepUpProcess"/>
    <dgm:cxn modelId="{A3F781A5-D5E2-4E90-AC24-312E909CFDB4}" type="presParOf" srcId="{A8CEB2C6-7D55-48C7-85A9-29023DBA930C}" destId="{99B82E22-B053-4E92-876B-DF794DB438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68B4-403F-48A1-B4D8-98727D0D8967}">
      <dsp:nvSpPr>
        <dsp:cNvPr id="0" name=""/>
        <dsp:cNvSpPr/>
      </dsp:nvSpPr>
      <dsp:spPr>
        <a:xfrm rot="5400000">
          <a:off x="380454" y="1396465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C3141-D612-4D29-9C64-8E11F18AD33F}">
      <dsp:nvSpPr>
        <dsp:cNvPr id="0" name=""/>
        <dsp:cNvSpPr/>
      </dsp:nvSpPr>
      <dsp:spPr>
        <a:xfrm>
          <a:off x="189254" y="1965935"/>
          <a:ext cx="1720708" cy="150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F5494"/>
              </a:solidFill>
            </a:rPr>
            <a:t>FP7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OA </a:t>
          </a:r>
          <a:r>
            <a:rPr lang="fr-BE" sz="1400" b="1" kern="1200" dirty="0" smtClean="0">
              <a:solidFill>
                <a:srgbClr val="00B0F0"/>
              </a:solidFill>
            </a:rPr>
            <a:t>Pilot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kern="1200" dirty="0" smtClean="0">
              <a:solidFill>
                <a:schemeClr val="accent6"/>
              </a:solidFill>
            </a:rPr>
            <a:t>Deposit and open access</a:t>
          </a:r>
          <a:endParaRPr lang="en-GB" sz="1400" b="0" kern="1200" dirty="0">
            <a:solidFill>
              <a:schemeClr val="accent6"/>
            </a:solidFill>
          </a:endParaRPr>
        </a:p>
      </dsp:txBody>
      <dsp:txXfrm>
        <a:off x="189254" y="1965935"/>
        <a:ext cx="1720708" cy="1508301"/>
      </dsp:txXfrm>
    </dsp:sp>
    <dsp:sp modelId="{89D2BFD1-F5E2-448E-873D-BD4112695BC1}">
      <dsp:nvSpPr>
        <dsp:cNvPr id="0" name=""/>
        <dsp:cNvSpPr/>
      </dsp:nvSpPr>
      <dsp:spPr>
        <a:xfrm>
          <a:off x="1585301" y="1256146"/>
          <a:ext cx="324661" cy="3246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2BD2-FDDE-45A9-9BB8-992F6CC2D038}">
      <dsp:nvSpPr>
        <dsp:cNvPr id="0" name=""/>
        <dsp:cNvSpPr/>
      </dsp:nvSpPr>
      <dsp:spPr>
        <a:xfrm rot="5400000">
          <a:off x="2486937" y="875213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04CB7-442A-437E-BCD0-E51137A49033}">
      <dsp:nvSpPr>
        <dsp:cNvPr id="0" name=""/>
        <dsp:cNvSpPr/>
      </dsp:nvSpPr>
      <dsp:spPr>
        <a:xfrm>
          <a:off x="2295738" y="1444684"/>
          <a:ext cx="1720708" cy="150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F5494"/>
              </a:solidFill>
            </a:rPr>
            <a:t>Horizon 2020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OA </a:t>
          </a:r>
          <a:r>
            <a:rPr lang="fr-BE" sz="1400" b="1" kern="1200" dirty="0" smtClean="0">
              <a:solidFill>
                <a:srgbClr val="FF0000"/>
              </a:solidFill>
            </a:rPr>
            <a:t>Mandatory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Deposit and open access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b="1" kern="1200" dirty="0" smtClean="0">
            <a:solidFill>
              <a:srgbClr val="FFC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&amp; ORD/DMP </a:t>
          </a:r>
          <a:r>
            <a:rPr lang="fr-BE" sz="1400" b="1" kern="1200" dirty="0" smtClean="0">
              <a:solidFill>
                <a:srgbClr val="00B0F0"/>
              </a:solidFill>
            </a:rPr>
            <a:t>Pilot</a:t>
          </a:r>
          <a:endParaRPr lang="en-GB" sz="1400" b="1" kern="1200" dirty="0">
            <a:solidFill>
              <a:srgbClr val="00B0F0"/>
            </a:solidFill>
          </a:endParaRPr>
        </a:p>
      </dsp:txBody>
      <dsp:txXfrm>
        <a:off x="2295738" y="1444684"/>
        <a:ext cx="1720708" cy="1508301"/>
      </dsp:txXfrm>
    </dsp:sp>
    <dsp:sp modelId="{5BD1A5A7-DF3D-4E91-8DA0-05F43D168E80}">
      <dsp:nvSpPr>
        <dsp:cNvPr id="0" name=""/>
        <dsp:cNvSpPr/>
      </dsp:nvSpPr>
      <dsp:spPr>
        <a:xfrm>
          <a:off x="3691784" y="734895"/>
          <a:ext cx="324661" cy="3246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1718-8BCA-402D-8E35-77EBBA1D4AFE}">
      <dsp:nvSpPr>
        <dsp:cNvPr id="0" name=""/>
        <dsp:cNvSpPr/>
      </dsp:nvSpPr>
      <dsp:spPr>
        <a:xfrm rot="5400000">
          <a:off x="4607772" y="396583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5BB5C-8F27-45F9-954D-D44A942FEC49}">
      <dsp:nvSpPr>
        <dsp:cNvPr id="0" name=""/>
        <dsp:cNvSpPr/>
      </dsp:nvSpPr>
      <dsp:spPr>
        <a:xfrm>
          <a:off x="4409801" y="1009632"/>
          <a:ext cx="1710883" cy="150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F5494"/>
              </a:solidFill>
            </a:rPr>
            <a:t>Horizon 2020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OA </a:t>
          </a:r>
          <a:r>
            <a:rPr lang="fr-BE" sz="1400" b="1" kern="1200" dirty="0" smtClean="0">
              <a:solidFill>
                <a:srgbClr val="FF0000"/>
              </a:solidFill>
            </a:rPr>
            <a:t>Mandatory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Deposit and open access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b="1" kern="1200" dirty="0" smtClean="0">
            <a:solidFill>
              <a:srgbClr val="FFC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400" kern="1200" dirty="0" smtClean="0">
              <a:solidFill>
                <a:srgbClr val="0F5494"/>
              </a:solidFill>
            </a:rPr>
            <a:t>&amp; ORD/DMP </a:t>
          </a:r>
          <a:r>
            <a:rPr lang="fr-BE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by default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(</a:t>
          </a:r>
          <a:r>
            <a:rPr lang="fr-BE" sz="1400" b="1" kern="1200" dirty="0" err="1" smtClean="0">
              <a:solidFill>
                <a:schemeClr val="accent6">
                  <a:lumMod val="60000"/>
                  <a:lumOff val="40000"/>
                </a:schemeClr>
              </a:solidFill>
            </a:rPr>
            <a:t>opt</a:t>
          </a:r>
          <a:r>
            <a:rPr lang="fr-BE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-out)</a:t>
          </a:r>
          <a:endParaRPr lang="en-GB" sz="14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4409801" y="1009632"/>
        <a:ext cx="1710883" cy="1508301"/>
      </dsp:txXfrm>
    </dsp:sp>
    <dsp:sp modelId="{DC2C18E0-A8B7-431B-9F90-885E4B4A426B}">
      <dsp:nvSpPr>
        <dsp:cNvPr id="0" name=""/>
        <dsp:cNvSpPr/>
      </dsp:nvSpPr>
      <dsp:spPr>
        <a:xfrm>
          <a:off x="5798267" y="213643"/>
          <a:ext cx="324661" cy="3246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95283-61C8-4927-864F-77B9DAB72824}">
      <dsp:nvSpPr>
        <dsp:cNvPr id="0" name=""/>
        <dsp:cNvSpPr/>
      </dsp:nvSpPr>
      <dsp:spPr>
        <a:xfrm rot="5400000">
          <a:off x="6699903" y="-167288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82E22-B053-4E92-876B-DF794DB4385B}">
      <dsp:nvSpPr>
        <dsp:cNvPr id="0" name=""/>
        <dsp:cNvSpPr/>
      </dsp:nvSpPr>
      <dsp:spPr>
        <a:xfrm>
          <a:off x="6508704" y="402181"/>
          <a:ext cx="1720708" cy="150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508704" y="402181"/>
        <a:ext cx="1720708" cy="1508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9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263816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9" y="9263816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AD743A2-2536-41EF-8D61-25A105EF40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07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9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1838"/>
            <a:ext cx="4872038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90"/>
            <a:ext cx="5335893" cy="438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263816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9" y="9263816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73" tIns="44886" rIns="89773" bIns="44886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681D366-1AC9-41C6-A555-F9189920BB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54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83558" y="422108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248F9BB-1E99-452C-A3EB-65D0E90BBB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6A476-FF79-4645-A3D9-D763CAD539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3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5128-0FDB-4881-A01A-9C601990F6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2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7F24-A5FE-4CD1-AA71-E8DB60C405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6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F5A15-382B-45B4-A583-0DA1391190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69B76-3EBA-4E79-B962-2E19E89573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1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BA25-F46E-4179-AD61-30C35B64F7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CE09-D3E5-4DE6-891F-426C125319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5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5BB7-BD88-486F-80EF-55B30CA48D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7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FCCB8-85CC-477F-BF32-6AF356F902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1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D923-0C4A-4F04-A230-4CFFA7EF5B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5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Second </a:t>
            </a:r>
            <a:r>
              <a:rPr lang="fr-BE" dirty="0" err="1" smtClean="0"/>
              <a:t>level</a:t>
            </a:r>
            <a:endParaRPr lang="en-GB" dirty="0" smtClean="0"/>
          </a:p>
          <a:p>
            <a:pPr lvl="1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5BC760B-D9A6-4310-8B76-CF05A967644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None/>
        <a:defRPr sz="2400" b="1" i="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0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openscience/index.cfm?pg=altmetrics_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law/better-regulation/initiatives/ares-2017-4540429_en" TargetMode="External"/><Relationship Id="rId7" Type="http://schemas.openxmlformats.org/officeDocument/2006/relationships/hyperlink" Target="http://ec.europa.eu/research/openscience/index.cfm?pg=openaccess" TargetMode="External"/><Relationship Id="rId2" Type="http://schemas.openxmlformats.org/officeDocument/2006/relationships/hyperlink" Target="https://eur-lex.europa.eu/legal-content/EN/TXT/?uri=CELEX:32018H07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news/ec-launch-new-tender-open-access-publishing-platform-2019-apr-24_en" TargetMode="External"/><Relationship Id="rId5" Type="http://schemas.openxmlformats.org/officeDocument/2006/relationships/hyperlink" Target="https://publications.europa.eu/en/publication-detail/-/publication/464477b3-2559-11e9-8d04-01aa75ed71a1" TargetMode="External"/><Relationship Id="rId4" Type="http://schemas.openxmlformats.org/officeDocument/2006/relationships/hyperlink" Target="http://europa.eu/rapid/press-release_STATEMENT-19-1839_en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openscience/index.cfm?pg=skills_wg" TargetMode="External"/><Relationship Id="rId2" Type="http://schemas.openxmlformats.org/officeDocument/2006/relationships/hyperlink" Target="http://ec.europa.eu/research/openscience/index.cfm?pg=rewards_w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openscience/pdf/citizen_science_recomendations.pdf#view=fit&amp;pagemode=no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openscience/index.cfm?pg=altmetrics_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7italy.it/sites/default/files/documents/ANNEX%204_WG%20Open%20Science/index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777/152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mingimpact.e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europa.eu/euodp/en/data/dataset/open-research-data-the-uptake-of-the-pilot-in-the-first-calls-of-horizon-202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jrc/en/news/commission-makes-it-even-easier-citizens-reuse-all-information-it-publishes-onlin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openscience/index.cfm?pg=home" TargetMode="External"/><Relationship Id="rId2" Type="http://schemas.openxmlformats.org/officeDocument/2006/relationships/hyperlink" Target="mailto:RTD-open-access@ec.europa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ernment.nl/documents/reports/2016/04/04/amsterdam-call-for-action-on-open-scienc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openscience/index.cfm?pg=open-science-policy-platform" TargetMode="External"/><Relationship Id="rId2" Type="http://schemas.openxmlformats.org/officeDocument/2006/relationships/hyperlink" Target="https://ec.europa.eu/research/openscience/pdf/integrated_advice_opspp_recommendations.pdf#view=fit&amp;pagemode=no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openscience/pdf/eosc_declaration.pdf" TargetMode="External"/><Relationship Id="rId2" Type="http://schemas.openxmlformats.org/officeDocument/2006/relationships/hyperlink" Target="http://ec.europa.eu/transparency/regdoc/rep/1/2016/EN/1-2016-178-EN-F1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consilium.europa.eu/doc/document/ST-9029-2018-INIT/en/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uropa.eu/en/web/eu-law-and-publications/publication-detail/-/publication/5253a1af-ee10-11e8-b690-01aa75ed71a1" TargetMode="External"/><Relationship Id="rId2" Type="http://schemas.openxmlformats.org/officeDocument/2006/relationships/hyperlink" Target="https://publications.europa.eu/en/publication-detail/-/publication/7769a148-f1f6-11e8-9982-01aa75ed71a1/language-en/format-PDF/source-806112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research/openscience/index.cfm?pg=open-science-cloud" TargetMode="External"/><Relationship Id="rId4" Type="http://schemas.openxmlformats.org/officeDocument/2006/relationships/hyperlink" Target="https://www.fairsfair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5" y="2078851"/>
            <a:ext cx="7074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– European Commission policies and perspectives</a:t>
            </a:r>
            <a:endParaRPr lang="en-GB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451" y="4455114"/>
            <a:ext cx="88525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2"/>
                </a:solidFill>
              </a:rPr>
              <a:t>J.C </a:t>
            </a:r>
            <a:r>
              <a:rPr lang="en-US" sz="2100" dirty="0" err="1">
                <a:solidFill>
                  <a:schemeClr val="accent2"/>
                </a:solidFill>
              </a:rPr>
              <a:t>Burgelman</a:t>
            </a:r>
            <a:r>
              <a:rPr lang="en-US" sz="2100" dirty="0">
                <a:solidFill>
                  <a:schemeClr val="accent2"/>
                </a:solidFill>
              </a:rPr>
              <a:t>, R. Von Schomberg, J-F </a:t>
            </a:r>
            <a:r>
              <a:rPr lang="en-US" sz="2100" dirty="0" err="1">
                <a:solidFill>
                  <a:schemeClr val="accent2"/>
                </a:solidFill>
              </a:rPr>
              <a:t>Dechamps</a:t>
            </a:r>
            <a:r>
              <a:rPr lang="en-US" sz="2100" dirty="0">
                <a:solidFill>
                  <a:schemeClr val="accent2"/>
                </a:solidFill>
              </a:rPr>
              <a:t>, A. López de San </a:t>
            </a:r>
            <a:r>
              <a:rPr lang="en-US" sz="2100" dirty="0" err="1">
                <a:solidFill>
                  <a:schemeClr val="accent2"/>
                </a:solidFill>
              </a:rPr>
              <a:t>Román</a:t>
            </a:r>
            <a:r>
              <a:rPr lang="en-US" sz="2100" dirty="0">
                <a:solidFill>
                  <a:schemeClr val="accent2"/>
                </a:solidFill>
              </a:rPr>
              <a:t>, V. </a:t>
            </a:r>
            <a:r>
              <a:rPr lang="en-US" sz="2100" dirty="0" err="1">
                <a:solidFill>
                  <a:schemeClr val="accent2"/>
                </a:solidFill>
              </a:rPr>
              <a:t>Tsoukala</a:t>
            </a:r>
            <a:r>
              <a:rPr lang="en-US" sz="2100" dirty="0">
                <a:solidFill>
                  <a:schemeClr val="accent2"/>
                </a:solidFill>
              </a:rPr>
              <a:t/>
            </a:r>
            <a:br>
              <a:rPr lang="en-US" sz="2100" dirty="0">
                <a:solidFill>
                  <a:schemeClr val="accent2"/>
                </a:solidFill>
              </a:rPr>
            </a:br>
            <a:r>
              <a:rPr lang="en-US" sz="2100" dirty="0">
                <a:solidFill>
                  <a:schemeClr val="accent2"/>
                </a:solidFill>
              </a:rPr>
              <a:t>DG RTD Open Science Unit</a:t>
            </a:r>
            <a:endParaRPr lang="en-GB" sz="21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91453" y="3431831"/>
            <a:ext cx="8601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Open Science Conference- </a:t>
            </a:r>
            <a:r>
              <a:rPr lang="en-GB" sz="2100" dirty="0"/>
              <a:t>University of </a:t>
            </a:r>
            <a:r>
              <a:rPr lang="en-GB" sz="2100" dirty="0"/>
              <a:t>Ljubljana- 22 May 2019</a:t>
            </a:r>
          </a:p>
        </p:txBody>
      </p:sp>
    </p:spTree>
    <p:extLst>
      <p:ext uri="{BB962C8B-B14F-4D97-AF65-F5344CB8AC3E}">
        <p14:creationId xmlns:p14="http://schemas.microsoft.com/office/powerpoint/2010/main" val="12547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91512" cy="936625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104977"/>
          </a:xfrm>
        </p:spPr>
        <p:txBody>
          <a:bodyPr/>
          <a:lstStyle/>
          <a:p>
            <a:r>
              <a:rPr lang="en-GB" sz="2000" dirty="0" smtClean="0"/>
              <a:t>Key objective</a:t>
            </a:r>
          </a:p>
          <a:p>
            <a:pPr lvl="1"/>
            <a:r>
              <a:rPr lang="en-GB" sz="1800" dirty="0" smtClean="0"/>
              <a:t>Develop and employ, for the development of Open Science,  non-traditional metrics that cover not just citation of articles (i.e. what was initially named ‘Altmetrics’)</a:t>
            </a:r>
          </a:p>
          <a:p>
            <a:r>
              <a:rPr lang="en-GB" sz="2000" dirty="0" smtClean="0"/>
              <a:t>Main achievements</a:t>
            </a:r>
          </a:p>
          <a:p>
            <a:pPr lvl="1"/>
            <a:r>
              <a:rPr lang="en-GB" sz="1800" dirty="0" smtClean="0"/>
              <a:t>Report from the first Expert Group on Altmetrics (2017) </a:t>
            </a:r>
          </a:p>
          <a:p>
            <a:pPr lvl="1"/>
            <a:r>
              <a:rPr lang="en-GB" sz="1800" dirty="0" smtClean="0"/>
              <a:t>Second Expert Group on indicators for researcher’s engagement with Open science and its impacts (2018)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Report </a:t>
            </a:r>
            <a:r>
              <a:rPr lang="en-GB" sz="1800" dirty="0" smtClean="0"/>
              <a:t>on </a:t>
            </a:r>
            <a:r>
              <a:rPr lang="en-GB" sz="1800" dirty="0" smtClean="0"/>
              <a:t>way forward to implement </a:t>
            </a:r>
            <a:r>
              <a:rPr lang="en-GB" sz="1800" dirty="0" smtClean="0"/>
              <a:t>indicators for supporting/rewarding open science practices- pave the way towards new open science agend</a:t>
            </a:r>
            <a:r>
              <a:rPr lang="en-GB" sz="1800" dirty="0" smtClean="0"/>
              <a:t>a post 2020</a:t>
            </a: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9184" y="6525220"/>
            <a:ext cx="3456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Pointer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: Expert Group on </a:t>
            </a:r>
            <a:r>
              <a:rPr lang="fr-BE" sz="1100" dirty="0" err="1" smtClean="0">
                <a:solidFill>
                  <a:schemeClr val="bg1">
                    <a:lumMod val="65000"/>
                  </a:schemeClr>
                </a:solidFill>
              </a:rPr>
              <a:t>Indicators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 web page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Open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07288" cy="4104977"/>
          </a:xfrm>
        </p:spPr>
        <p:txBody>
          <a:bodyPr/>
          <a:lstStyle/>
          <a:p>
            <a:r>
              <a:rPr lang="en-GB" sz="2000" dirty="0" smtClean="0"/>
              <a:t>Key objective</a:t>
            </a:r>
          </a:p>
          <a:p>
            <a:pPr lvl="1"/>
            <a:r>
              <a:rPr lang="en-GB" sz="1800" dirty="0" smtClean="0"/>
              <a:t>Work with all stakeholders and EU Member States for the alignment of OA policies and support implementation in H2020</a:t>
            </a:r>
          </a:p>
          <a:p>
            <a:r>
              <a:rPr lang="en-GB" sz="2000" dirty="0" smtClean="0"/>
              <a:t>Main achievements</a:t>
            </a:r>
          </a:p>
          <a:p>
            <a:pPr lvl="1"/>
            <a:r>
              <a:rPr lang="en-GB" sz="1800" dirty="0" smtClean="0"/>
              <a:t>Revision of the </a:t>
            </a:r>
            <a:r>
              <a:rPr lang="en-GB" sz="1800" dirty="0" smtClean="0">
                <a:hlinkClick r:id="rId2"/>
              </a:rPr>
              <a:t>Recommendation</a:t>
            </a:r>
            <a:r>
              <a:rPr lang="en-GB" sz="1800" dirty="0" smtClean="0"/>
              <a:t> on Scientific Information, Public Sector Information </a:t>
            </a:r>
            <a:r>
              <a:rPr lang="en-GB" sz="1800" dirty="0" smtClean="0">
                <a:hlinkClick r:id="rId3"/>
              </a:rPr>
              <a:t>Directive</a:t>
            </a:r>
            <a:r>
              <a:rPr lang="en-GB" sz="1800" dirty="0" smtClean="0"/>
              <a:t> and EU Copyright </a:t>
            </a:r>
            <a:r>
              <a:rPr lang="en-GB" sz="1800" dirty="0" smtClean="0">
                <a:hlinkClick r:id="rId4"/>
              </a:rPr>
              <a:t>Directive</a:t>
            </a:r>
            <a:r>
              <a:rPr lang="en-GB" sz="1800" dirty="0" smtClean="0"/>
              <a:t> (2018)</a:t>
            </a:r>
          </a:p>
          <a:p>
            <a:pPr lvl="1"/>
            <a:r>
              <a:rPr lang="en-GB" sz="1800" dirty="0" smtClean="0"/>
              <a:t>EC Expert Group on the future of scholarly communication  </a:t>
            </a:r>
            <a:r>
              <a:rPr lang="en-GB" sz="1800" dirty="0" smtClean="0">
                <a:hlinkClick r:id="rId5"/>
              </a:rPr>
              <a:t>report</a:t>
            </a:r>
            <a:r>
              <a:rPr lang="en-GB" sz="1800" dirty="0" smtClean="0"/>
              <a:t> (January 2019)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Follow-up on legal and regulatory aspects (incl. Plan S)</a:t>
            </a:r>
          </a:p>
          <a:p>
            <a:pPr lvl="1"/>
            <a:r>
              <a:rPr lang="en-GB" sz="1800" dirty="0" smtClean="0"/>
              <a:t>Second </a:t>
            </a:r>
            <a:r>
              <a:rPr lang="en-GB" sz="1800" dirty="0" smtClean="0">
                <a:hlinkClick r:id="rId6"/>
              </a:rPr>
              <a:t>tender</a:t>
            </a:r>
            <a:r>
              <a:rPr lang="en-GB" sz="1800" dirty="0" smtClean="0"/>
              <a:t> on open access publishing platform (spring 2019)</a:t>
            </a:r>
          </a:p>
          <a:p>
            <a:pPr lvl="1"/>
            <a:r>
              <a:rPr lang="en-GB" sz="1800" dirty="0" smtClean="0"/>
              <a:t>Procurements (monitoring of and support to H2020) and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184" y="6525220"/>
            <a:ext cx="2424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  <a:hlinkClick r:id="rId7"/>
              </a:rPr>
              <a:t>Pointer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: Open Access web page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Rewards and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Key objectives</a:t>
            </a:r>
          </a:p>
          <a:p>
            <a:pPr lvl="1"/>
            <a:r>
              <a:rPr lang="en-GB" sz="1800" dirty="0" smtClean="0"/>
              <a:t>Encourage, support and incentivise researchers to practice Open Science, with a focus on both research performing and research funding organisations</a:t>
            </a:r>
          </a:p>
          <a:p>
            <a:r>
              <a:rPr lang="en-GB" sz="2000" dirty="0" smtClean="0"/>
              <a:t>Main achievement</a:t>
            </a:r>
          </a:p>
          <a:p>
            <a:pPr lvl="1"/>
            <a:r>
              <a:rPr lang="en-GB" sz="1800" dirty="0" smtClean="0"/>
              <a:t>Final reports of Expert Groups on </a:t>
            </a:r>
            <a:r>
              <a:rPr lang="en-GB" sz="1800" dirty="0" smtClean="0">
                <a:hlinkClick r:id="rId2"/>
              </a:rPr>
              <a:t>Rewards</a:t>
            </a:r>
            <a:r>
              <a:rPr lang="en-GB" sz="1800" dirty="0" smtClean="0"/>
              <a:t> and </a:t>
            </a:r>
            <a:r>
              <a:rPr lang="en-GB" sz="1800" dirty="0" smtClean="0">
                <a:hlinkClick r:id="rId3"/>
              </a:rPr>
              <a:t>Skills</a:t>
            </a:r>
            <a:endParaRPr lang="en-GB" sz="1800" dirty="0" smtClean="0"/>
          </a:p>
          <a:p>
            <a:pPr lvl="1"/>
            <a:r>
              <a:rPr lang="en-GB" sz="1800" dirty="0" smtClean="0"/>
              <a:t>OSPP makes rewards for Open Science a priority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Follow-up, in particular embed rewards for Open Science in the modernisation of European universities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dirty="0" smtClean="0"/>
              <a:t>. Research integrity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529013"/>
          </a:xfrm>
        </p:spPr>
        <p:txBody>
          <a:bodyPr/>
          <a:lstStyle/>
          <a:p>
            <a:r>
              <a:rPr lang="en-GB" sz="2000" dirty="0" smtClean="0"/>
              <a:t>Key objectives</a:t>
            </a:r>
          </a:p>
          <a:p>
            <a:pPr lvl="1"/>
            <a:r>
              <a:rPr lang="en-GB" sz="1800" dirty="0" smtClean="0"/>
              <a:t>Set European standards to foster research integrity in the development of Open Science, in particular having in mind the relation between science and society</a:t>
            </a:r>
          </a:p>
          <a:p>
            <a:r>
              <a:rPr lang="en-GB" sz="2000" dirty="0" smtClean="0"/>
              <a:t>Main achievement</a:t>
            </a:r>
          </a:p>
          <a:p>
            <a:pPr lvl="1"/>
            <a:r>
              <a:rPr lang="en-GB" sz="1800" dirty="0" smtClean="0"/>
              <a:t>Mutual learning exercise on research integrity (led by EU MS)</a:t>
            </a:r>
          </a:p>
          <a:p>
            <a:pPr lvl="1"/>
            <a:r>
              <a:rPr lang="en-GB" sz="1800" dirty="0" smtClean="0"/>
              <a:t>Support to the European Network on Ethics and Research Integrity, and European Network of Research Integrity Officers</a:t>
            </a:r>
          </a:p>
          <a:p>
            <a:pPr lvl="1"/>
            <a:r>
              <a:rPr lang="en-GB" sz="1800" dirty="0"/>
              <a:t>Horizon 2020 </a:t>
            </a:r>
            <a:r>
              <a:rPr lang="en-GB" sz="1800" dirty="0" smtClean="0"/>
              <a:t>project-funding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Fully address Open Science in the European Code of Conduct with the aim of a full implementation in the Framework Programmes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051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Citizen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248993"/>
          </a:xfrm>
        </p:spPr>
        <p:txBody>
          <a:bodyPr/>
          <a:lstStyle/>
          <a:p>
            <a:r>
              <a:rPr lang="en-GB" sz="2000" dirty="0" smtClean="0"/>
              <a:t>Key objective</a:t>
            </a:r>
          </a:p>
          <a:p>
            <a:pPr lvl="1"/>
            <a:r>
              <a:rPr lang="en-GB" sz="1800" dirty="0" smtClean="0"/>
              <a:t>Citizens significantly contribute and are recognised as valid knowledge producers of European science (part of dimensions supported by Responsible Research and Innovation)</a:t>
            </a:r>
          </a:p>
          <a:p>
            <a:r>
              <a:rPr lang="en-GB" sz="2000" dirty="0" smtClean="0"/>
              <a:t>Main achievement</a:t>
            </a:r>
          </a:p>
          <a:p>
            <a:pPr lvl="1"/>
            <a:r>
              <a:rPr lang="en-GB" sz="1800" dirty="0" smtClean="0"/>
              <a:t>OSPP </a:t>
            </a:r>
            <a:r>
              <a:rPr lang="en-GB" sz="1800" dirty="0" smtClean="0">
                <a:hlinkClick r:id="rId2"/>
              </a:rPr>
              <a:t>report</a:t>
            </a:r>
            <a:r>
              <a:rPr lang="en-GB" sz="1800" dirty="0" smtClean="0"/>
              <a:t> on citizen science (incl. recommendations)</a:t>
            </a:r>
          </a:p>
          <a:p>
            <a:pPr lvl="1"/>
            <a:r>
              <a:rPr lang="en-GB" sz="1800" dirty="0" smtClean="0"/>
              <a:t>Horizon </a:t>
            </a:r>
            <a:r>
              <a:rPr lang="en-GB" sz="1800" dirty="0"/>
              <a:t>2020 project-funding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/>
              <a:t>R</a:t>
            </a:r>
            <a:r>
              <a:rPr lang="en-GB" sz="1800" dirty="0" smtClean="0"/>
              <a:t>eports on good practices in citizen </a:t>
            </a:r>
            <a:r>
              <a:rPr lang="en-GB" sz="1800" dirty="0"/>
              <a:t>science to </a:t>
            </a:r>
            <a:r>
              <a:rPr lang="en-GB" sz="1800" dirty="0" smtClean="0"/>
              <a:t>be produced in 2019 to inform development of two citizen science toolkits</a:t>
            </a:r>
          </a:p>
          <a:p>
            <a:pPr lvl="1"/>
            <a:r>
              <a:rPr lang="en-GB" sz="1800" dirty="0" smtClean="0"/>
              <a:t>Conference on citizen science towards the sustainable development goals (Berlin, second half of 2019)</a:t>
            </a:r>
          </a:p>
          <a:p>
            <a:pPr lvl="1"/>
            <a:r>
              <a:rPr lang="en-GB" sz="1800" dirty="0" smtClean="0"/>
              <a:t>Systemic approach in Horizon Europe</a:t>
            </a:r>
          </a:p>
        </p:txBody>
      </p:sp>
    </p:spTree>
    <p:extLst>
      <p:ext uri="{BB962C8B-B14F-4D97-AF65-F5344CB8AC3E}">
        <p14:creationId xmlns:p14="http://schemas.microsoft.com/office/powerpoint/2010/main" val="16625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 Monitor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104977"/>
          </a:xfrm>
        </p:spPr>
        <p:txBody>
          <a:bodyPr/>
          <a:lstStyle/>
          <a:p>
            <a:r>
              <a:rPr lang="en-GB" sz="2000" dirty="0" smtClean="0"/>
              <a:t>Key objective</a:t>
            </a:r>
          </a:p>
          <a:p>
            <a:pPr lvl="1"/>
            <a:r>
              <a:rPr lang="en-GB" sz="1800" dirty="0" smtClean="0"/>
              <a:t>Get some quantitative and qualitative insights on the ongoing development of open science practices (this is not an assessment tool)</a:t>
            </a:r>
          </a:p>
          <a:p>
            <a:r>
              <a:rPr lang="en-GB" sz="2000" dirty="0" smtClean="0"/>
              <a:t>Main achievement</a:t>
            </a:r>
          </a:p>
          <a:p>
            <a:pPr lvl="1"/>
            <a:r>
              <a:rPr lang="en-GB" sz="1800" dirty="0" smtClean="0"/>
              <a:t>Two public procurement contracts launched and implemented in a sequential way, with a web-based demonstration in place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Monthly updates till the end of 2019</a:t>
            </a:r>
          </a:p>
          <a:p>
            <a:pPr lvl="1"/>
            <a:r>
              <a:rPr lang="en-GB" sz="1800" dirty="0" smtClean="0"/>
              <a:t>Improvement of the Monitor once the EU has a more open and transparent data infrastructure for publicly funded research (notably with a full implementation of the EOSC)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184" y="6525220"/>
            <a:ext cx="30716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Pointer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: Open Science Monitor web page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with G7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248993"/>
          </a:xfrm>
        </p:spPr>
        <p:txBody>
          <a:bodyPr/>
          <a:lstStyle/>
          <a:p>
            <a:r>
              <a:rPr lang="en-GB" sz="2000" dirty="0" smtClean="0"/>
              <a:t>Key objective</a:t>
            </a:r>
          </a:p>
          <a:p>
            <a:pPr lvl="1"/>
            <a:r>
              <a:rPr lang="en-GB" sz="1800" dirty="0" smtClean="0"/>
              <a:t>Share expertise, exchange best practices and develop synergies with the </a:t>
            </a:r>
            <a:r>
              <a:rPr lang="en-GB" sz="1800" dirty="0" smtClean="0">
                <a:hlinkClick r:id="rId2"/>
              </a:rPr>
              <a:t>G7 Open Science Working Group</a:t>
            </a:r>
            <a:endParaRPr lang="en-GB" sz="1800" dirty="0" smtClean="0"/>
          </a:p>
          <a:p>
            <a:r>
              <a:rPr lang="en-GB" sz="2000" dirty="0" smtClean="0"/>
              <a:t>Main achievement</a:t>
            </a:r>
          </a:p>
          <a:p>
            <a:pPr lvl="1"/>
            <a:r>
              <a:rPr lang="en-GB" sz="1800" dirty="0" smtClean="0"/>
              <a:t>Several reports and updates</a:t>
            </a:r>
          </a:p>
          <a:p>
            <a:pPr lvl="1"/>
            <a:r>
              <a:rPr lang="en-GB" sz="1800" dirty="0" smtClean="0"/>
              <a:t>New focus on enhancing policies and initiatives for a global open science environment (two pillars: Public Access and Infrastructure) 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Workshop (Paris, June 2019)</a:t>
            </a:r>
          </a:p>
          <a:p>
            <a:pPr lvl="1"/>
            <a:r>
              <a:rPr lang="en-GB" sz="1800" dirty="0" smtClean="0"/>
              <a:t>Finalisation of various reports and presentation, in particular at G7 Science </a:t>
            </a:r>
            <a:r>
              <a:rPr lang="en-GB" sz="1800" dirty="0" err="1" smtClean="0"/>
              <a:t>Sherpas</a:t>
            </a:r>
            <a:r>
              <a:rPr lang="en-GB" sz="1800" dirty="0" smtClean="0"/>
              <a:t> in 2020 and next G7 Science and Technology Ministers’ Meeting (2020 or 2021)</a:t>
            </a:r>
          </a:p>
        </p:txBody>
      </p:sp>
    </p:spTree>
    <p:extLst>
      <p:ext uri="{BB962C8B-B14F-4D97-AF65-F5344CB8AC3E}">
        <p14:creationId xmlns:p14="http://schemas.microsoft.com/office/powerpoint/2010/main" val="39982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 with OECD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248993"/>
          </a:xfrm>
        </p:spPr>
        <p:txBody>
          <a:bodyPr/>
          <a:lstStyle/>
          <a:p>
            <a:r>
              <a:rPr lang="en-GB" sz="2000" dirty="0" smtClean="0"/>
              <a:t>Key objectives</a:t>
            </a:r>
          </a:p>
          <a:p>
            <a:pPr lvl="1"/>
            <a:r>
              <a:rPr lang="en-GB" sz="1800" dirty="0" smtClean="0"/>
              <a:t>Develop a set of general principles for enhanced access to and sharing of data, in particular a proposal on interoperable data platforms (LODES) and revision of the OECD Recommendation, and Principles and Guidelines for Access to Research Data from Public Funding (2007)</a:t>
            </a:r>
          </a:p>
          <a:p>
            <a:r>
              <a:rPr lang="en-GB" sz="2000" dirty="0" smtClean="0"/>
              <a:t>Main achievement</a:t>
            </a:r>
          </a:p>
          <a:p>
            <a:pPr lvl="1"/>
            <a:r>
              <a:rPr lang="en-GB" sz="1800" dirty="0" smtClean="0"/>
              <a:t>Participation in various talks and meetings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Monitoring on the development of the LODES project</a:t>
            </a:r>
          </a:p>
          <a:p>
            <a:pPr lvl="1"/>
            <a:r>
              <a:rPr lang="en-GB" sz="1800" dirty="0" smtClean="0"/>
              <a:t>Consider joining the Steering Group on the enhanced access to data project</a:t>
            </a:r>
          </a:p>
        </p:txBody>
      </p:sp>
    </p:spTree>
    <p:extLst>
      <p:ext uri="{BB962C8B-B14F-4D97-AF65-F5344CB8AC3E}">
        <p14:creationId xmlns:p14="http://schemas.microsoft.com/office/powerpoint/2010/main" val="615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569200" cy="936625"/>
          </a:xfrm>
        </p:spPr>
        <p:txBody>
          <a:bodyPr/>
          <a:lstStyle/>
          <a:p>
            <a:r>
              <a:rPr lang="en-GB" dirty="0" smtClean="0"/>
              <a:t>The European landscape of research data and data for research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64161"/>
            <a:ext cx="3201885" cy="32018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 descr="EU copyright package 3 pilla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4003119" cy="22986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699" y="2665764"/>
            <a:ext cx="1698254" cy="15702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2" descr="FAIR data princip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21" y="3140968"/>
            <a:ext cx="2745767" cy="9324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FAIR into reality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19872" y="2492375"/>
            <a:ext cx="5266928" cy="3529013"/>
          </a:xfrm>
        </p:spPr>
        <p:txBody>
          <a:bodyPr/>
          <a:lstStyle/>
          <a:p>
            <a:r>
              <a:rPr lang="en-GB" sz="1800" dirty="0" smtClean="0"/>
              <a:t>Report and Action Plan</a:t>
            </a:r>
            <a:r>
              <a:rPr lang="en-GB" sz="1800" b="0" dirty="0" smtClean="0"/>
              <a:t>: take a holistic approach to lay out what needs to be done to make FAIR a reality, in general and for EOSC</a:t>
            </a:r>
          </a:p>
          <a:p>
            <a:r>
              <a:rPr lang="en-GB" sz="1800" dirty="0" smtClean="0"/>
              <a:t>Key areas</a:t>
            </a:r>
            <a:r>
              <a:rPr lang="en-GB" sz="1800" b="0" dirty="0" smtClean="0"/>
              <a:t>: concepts for FAIR, the FAIR data culture, the FAIR data ecosystem, skills, incentives and metrics, investment and sustainability</a:t>
            </a:r>
          </a:p>
          <a:p>
            <a:r>
              <a:rPr lang="en-GB" sz="1800" dirty="0" smtClean="0"/>
              <a:t>Recommendations and actions</a:t>
            </a:r>
            <a:r>
              <a:rPr lang="en-GB" sz="1800" b="0" dirty="0" smtClean="0"/>
              <a:t>: 27 recommendations, structured by these topics, are supported by actions for stakeholders</a:t>
            </a:r>
          </a:p>
          <a:p>
            <a:endParaRPr lang="en-GB" sz="1800" b="0" dirty="0"/>
          </a:p>
        </p:txBody>
      </p:sp>
      <p:pic>
        <p:nvPicPr>
          <p:cNvPr id="7" name="Content Placeholder 6" descr="Turning FAIR into Reality-Cover.jpg">
            <a:extLst/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2492375"/>
            <a:ext cx="2484176" cy="35290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7"/>
          <p:cNvSpPr/>
          <p:nvPr/>
        </p:nvSpPr>
        <p:spPr>
          <a:xfrm>
            <a:off x="6501963" y="6309320"/>
            <a:ext cx="2132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hlinkClick r:id="rId3"/>
              </a:rPr>
              <a:t>Source</a:t>
            </a:r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EC Expert Group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720999"/>
          </a:xfrm>
        </p:spPr>
        <p:txBody>
          <a:bodyPr/>
          <a:lstStyle/>
          <a:p>
            <a:pPr algn="ctr"/>
            <a:r>
              <a:rPr lang="en-GB" dirty="0" smtClean="0"/>
              <a:t>What is Open </a:t>
            </a:r>
            <a:r>
              <a:rPr lang="en-GB" dirty="0" smtClean="0"/>
              <a:t>Science?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5288" y="2060849"/>
            <a:ext cx="4392736" cy="4680519"/>
          </a:xfrm>
        </p:spPr>
        <p:txBody>
          <a:bodyPr/>
          <a:lstStyle/>
          <a:p>
            <a:r>
              <a:rPr lang="en-GB" sz="1800" i="1" dirty="0" smtClean="0"/>
              <a:t>Open Science is about </a:t>
            </a:r>
          </a:p>
          <a:p>
            <a:r>
              <a:rPr lang="en-GB" sz="1800" i="1" dirty="0" smtClean="0"/>
              <a:t>“sharing data and knowledge as early as possible in open collaboration with all relevant knowledge </a:t>
            </a:r>
            <a:r>
              <a:rPr lang="en-GB" sz="1800" i="1" dirty="0" err="1" smtClean="0"/>
              <a:t>knowledge</a:t>
            </a:r>
            <a:r>
              <a:rPr lang="en-GB" sz="1800" i="1" dirty="0" smtClean="0"/>
              <a:t> actors” </a:t>
            </a:r>
          </a:p>
          <a:p>
            <a:endParaRPr lang="en-GB" sz="1800" b="1" i="1" dirty="0"/>
          </a:p>
          <a:p>
            <a:r>
              <a:rPr lang="en-GB" sz="1800" i="1" dirty="0" smtClean="0"/>
              <a:t>Open Science has therefore:</a:t>
            </a:r>
          </a:p>
          <a:p>
            <a:endParaRPr lang="en-GB" sz="1800" b="1" i="1" dirty="0"/>
          </a:p>
          <a:p>
            <a:pPr marL="342900" indent="-342900">
              <a:buAutoNum type="arabicPeriod"/>
            </a:pPr>
            <a:r>
              <a:rPr lang="en-GB" sz="1800" i="1" dirty="0" smtClean="0"/>
              <a:t>Open </a:t>
            </a:r>
            <a:r>
              <a:rPr lang="en-GB" sz="1800" i="1" dirty="0" smtClean="0">
                <a:solidFill>
                  <a:srgbClr val="FF0000"/>
                </a:solidFill>
              </a:rPr>
              <a:t>output</a:t>
            </a:r>
            <a:r>
              <a:rPr lang="en-GB" sz="1800" i="1" dirty="0" smtClean="0"/>
              <a:t> dimension of research (Publications, Data, software etc.)</a:t>
            </a:r>
          </a:p>
          <a:p>
            <a:pPr marL="342900" indent="-342900">
              <a:buAutoNum type="arabicPeriod"/>
            </a:pPr>
            <a:r>
              <a:rPr lang="en-GB" sz="1800" i="1" dirty="0" smtClean="0"/>
              <a:t>Open </a:t>
            </a:r>
            <a:r>
              <a:rPr lang="en-GB" sz="1800" i="1" dirty="0" smtClean="0">
                <a:solidFill>
                  <a:srgbClr val="FF0000"/>
                </a:solidFill>
              </a:rPr>
              <a:t>Input </a:t>
            </a:r>
            <a:r>
              <a:rPr lang="en-GB" sz="1800" i="1" dirty="0" smtClean="0"/>
              <a:t>dimension of research (knowledge input by diverse set of actors, open data, preprints </a:t>
            </a:r>
            <a:r>
              <a:rPr lang="en-GB" sz="1800" i="1" dirty="0" err="1" smtClean="0"/>
              <a:t>etc</a:t>
            </a:r>
            <a:r>
              <a:rPr lang="en-GB" sz="1800" i="1" dirty="0" smtClean="0"/>
              <a:t>)</a:t>
            </a:r>
            <a:endParaRPr lang="en-GB" sz="1800" b="1" i="1" dirty="0" smtClean="0"/>
          </a:p>
          <a:p>
            <a:endParaRPr lang="en-GB" sz="20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34" y="2852936"/>
            <a:ext cx="3622365" cy="29612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6516216" y="5882888"/>
            <a:ext cx="2010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Source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fr-BE" sz="1100" dirty="0" err="1" smtClean="0">
                <a:solidFill>
                  <a:schemeClr val="bg1">
                    <a:lumMod val="65000"/>
                  </a:schemeClr>
                </a:solidFill>
              </a:rPr>
              <a:t>Melanie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1100" dirty="0" err="1" smtClean="0">
                <a:solidFill>
                  <a:schemeClr val="bg1">
                    <a:lumMod val="65000"/>
                  </a:schemeClr>
                </a:solidFill>
              </a:rPr>
              <a:t>Himming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data in H2020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07288" cy="3529013"/>
          </a:xfrm>
        </p:spPr>
        <p:txBody>
          <a:bodyPr/>
          <a:lstStyle/>
          <a:p>
            <a:r>
              <a:rPr lang="en-GB" sz="2000" dirty="0" smtClean="0"/>
              <a:t>Not so much a pilot any more </a:t>
            </a:r>
          </a:p>
          <a:p>
            <a:pPr lvl="1"/>
            <a:r>
              <a:rPr lang="en-GB" sz="1800" dirty="0" smtClean="0"/>
              <a:t>By default in, unless exception in the Work Programme or excluded instrument (e.g. co-fund, prizes, SME instrument phase 1, ERC proof of concept…)</a:t>
            </a:r>
          </a:p>
          <a:p>
            <a:r>
              <a:rPr lang="en-GB" sz="2000" dirty="0" smtClean="0"/>
              <a:t>Not that focused on openness of data only</a:t>
            </a:r>
          </a:p>
          <a:p>
            <a:pPr lvl="1"/>
            <a:r>
              <a:rPr lang="en-GB" sz="1800" dirty="0" smtClean="0"/>
              <a:t>Research Data Management as a standard practice through Data Management Plans (required as early deliverable)</a:t>
            </a:r>
          </a:p>
          <a:p>
            <a:pPr lvl="1"/>
            <a:r>
              <a:rPr lang="en-GB" sz="1800" dirty="0" smtClean="0"/>
              <a:t>Fully eligible costs for open access during duration of project</a:t>
            </a:r>
          </a:p>
          <a:p>
            <a:pPr lvl="1"/>
            <a:r>
              <a:rPr lang="en-GB" sz="1800" dirty="0" smtClean="0"/>
              <a:t>Underlying data, and ‘any other data’ defined by the beneficiaries</a:t>
            </a:r>
          </a:p>
          <a:p>
            <a:pPr lvl="1"/>
            <a:r>
              <a:rPr lang="en-GB" sz="1800" dirty="0" smtClean="0"/>
              <a:t>Opt-out at any stage (just give reasons why, for our understanding)</a:t>
            </a:r>
          </a:p>
          <a:p>
            <a:pPr lvl="1"/>
            <a:r>
              <a:rPr lang="en-GB" sz="1800" dirty="0" smtClean="0"/>
              <a:t>“As open as possible, as closed as necessary”</a:t>
            </a:r>
          </a:p>
          <a:p>
            <a:pPr lvl="1"/>
            <a:endParaRPr lang="en-GB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3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569200" cy="936625"/>
          </a:xfrm>
        </p:spPr>
        <p:txBody>
          <a:bodyPr/>
          <a:lstStyle/>
          <a:p>
            <a:r>
              <a:rPr lang="en-GB" dirty="0" smtClean="0"/>
              <a:t>Research data in H2020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What’s up?</a:t>
            </a:r>
          </a:p>
          <a:p>
            <a:pPr lvl="1"/>
            <a:r>
              <a:rPr lang="en-GB" dirty="0" smtClean="0"/>
              <a:t>2014-2016: participation of 68% (core areas) and 9% (opt-in)</a:t>
            </a:r>
          </a:p>
          <a:p>
            <a:pPr lvl="1"/>
            <a:r>
              <a:rPr lang="en-GB" dirty="0" smtClean="0"/>
              <a:t>2017 (after extension of the scope): participation of 62% (whole H2020)</a:t>
            </a:r>
          </a:p>
          <a:p>
            <a:pPr lvl="1"/>
            <a:r>
              <a:rPr lang="en-GB" dirty="0" smtClean="0"/>
              <a:t>Main reasons for opt out: IPR and data protection</a:t>
            </a:r>
          </a:p>
          <a:p>
            <a:r>
              <a:rPr lang="en-GB" sz="2000" dirty="0" smtClean="0"/>
              <a:t>What next?</a:t>
            </a:r>
          </a:p>
          <a:p>
            <a:pPr lvl="1"/>
            <a:r>
              <a:rPr lang="en-GB" dirty="0" smtClean="0"/>
              <a:t>Need for new figures and overall analysis</a:t>
            </a:r>
          </a:p>
          <a:p>
            <a:pPr lvl="1"/>
            <a:r>
              <a:rPr lang="en-GB" dirty="0" smtClean="0"/>
              <a:t>Procurement (externalisation of the analysis) currently debated for end of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184" y="6525220"/>
            <a:ext cx="4307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Pointer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: ORD </a:t>
            </a:r>
            <a:r>
              <a:rPr lang="fr-BE" sz="1100" dirty="0" err="1" smtClean="0">
                <a:solidFill>
                  <a:schemeClr val="bg1">
                    <a:lumMod val="65000"/>
                  </a:schemeClr>
                </a:solidFill>
              </a:rPr>
              <a:t>uptake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 in H2020 in the EU Open Data Portal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97052"/>
            <a:ext cx="8229600" cy="936625"/>
          </a:xfrm>
        </p:spPr>
        <p:txBody>
          <a:bodyPr/>
          <a:lstStyle/>
          <a:p>
            <a:r>
              <a:rPr lang="en-GB" dirty="0" smtClean="0"/>
              <a:t>The evolution of the EU funding programmes for R&amp;I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3140968"/>
          <a:ext cx="8229600" cy="368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4233858"/>
            <a:ext cx="14401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2008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3751703"/>
            <a:ext cx="136815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016" y="3229878"/>
            <a:ext cx="140515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2017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3541360"/>
            <a:ext cx="18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Horizon Europe</a:t>
            </a:r>
            <a:endParaRPr lang="en-GB" sz="1400" b="1" dirty="0" smtClean="0"/>
          </a:p>
          <a:p>
            <a:pPr lvl="0"/>
            <a:endParaRPr lang="fr-BE" sz="400" dirty="0" smtClean="0"/>
          </a:p>
          <a:p>
            <a:pPr lvl="0"/>
            <a:r>
              <a:rPr lang="fr-BE" sz="1400" dirty="0"/>
              <a:t>OA </a:t>
            </a:r>
            <a:r>
              <a:rPr lang="fr-BE" sz="1400" b="1" dirty="0">
                <a:solidFill>
                  <a:srgbClr val="FF0000"/>
                </a:solidFill>
              </a:rPr>
              <a:t>Mandatory</a:t>
            </a:r>
          </a:p>
          <a:p>
            <a:pPr lvl="0"/>
            <a:r>
              <a:rPr lang="fr-BE" sz="1400" dirty="0"/>
              <a:t>Deposit and open access</a:t>
            </a:r>
          </a:p>
          <a:p>
            <a:pPr lvl="0"/>
            <a:endParaRPr lang="fr-BE" sz="1400" b="1" dirty="0">
              <a:solidFill>
                <a:srgbClr val="FFC000"/>
              </a:solidFill>
            </a:endParaRPr>
          </a:p>
          <a:p>
            <a:pPr lvl="0"/>
            <a:endParaRPr lang="fr-BE" sz="400" b="1" dirty="0">
              <a:solidFill>
                <a:srgbClr val="7030A0"/>
              </a:solidFill>
            </a:endParaRPr>
          </a:p>
          <a:p>
            <a:pPr lvl="0"/>
            <a:r>
              <a:rPr lang="fr-BE" sz="1400" dirty="0"/>
              <a:t>DMP </a:t>
            </a:r>
            <a:r>
              <a:rPr lang="fr-BE" sz="1400" dirty="0" smtClean="0"/>
              <a:t>in line </a:t>
            </a:r>
            <a:r>
              <a:rPr lang="fr-BE" sz="1400" dirty="0" err="1" smtClean="0"/>
              <a:t>with</a:t>
            </a:r>
            <a:r>
              <a:rPr lang="fr-BE" sz="1400" dirty="0" smtClean="0"/>
              <a:t> </a:t>
            </a:r>
            <a:r>
              <a:rPr lang="fr-BE" sz="1400" dirty="0"/>
              <a:t>FAIR </a:t>
            </a:r>
            <a:r>
              <a:rPr lang="fr-BE" sz="1400" b="1" dirty="0" err="1" smtClean="0">
                <a:solidFill>
                  <a:srgbClr val="FF0000"/>
                </a:solidFill>
              </a:rPr>
              <a:t>Mandatory</a:t>
            </a:r>
            <a:endParaRPr lang="fr-BE" sz="1400" b="1" dirty="0">
              <a:solidFill>
                <a:srgbClr val="FF0000"/>
              </a:solidFill>
            </a:endParaRPr>
          </a:p>
          <a:p>
            <a:pPr lvl="0"/>
            <a:endParaRPr lang="fr-BE" sz="400" b="1" dirty="0">
              <a:solidFill>
                <a:srgbClr val="7030A0"/>
              </a:solidFill>
            </a:endParaRPr>
          </a:p>
          <a:p>
            <a:endParaRPr lang="fr-BE" sz="1400" dirty="0" smtClean="0"/>
          </a:p>
          <a:p>
            <a:r>
              <a:rPr lang="fr-BE" sz="1400" dirty="0" smtClean="0"/>
              <a:t>ORD </a:t>
            </a:r>
            <a:r>
              <a:rPr lang="fr-B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by </a:t>
            </a:r>
            <a:r>
              <a:rPr lang="fr-B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default (exceptions)</a:t>
            </a:r>
          </a:p>
          <a:p>
            <a:endParaRPr lang="fr-BE" sz="1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sz="400" dirty="0" smtClean="0"/>
          </a:p>
          <a:p>
            <a:r>
              <a:rPr lang="en-GB" sz="1400" dirty="0" smtClean="0"/>
              <a:t>&amp; Open Science </a:t>
            </a:r>
            <a:r>
              <a:rPr lang="en-GB" sz="1400" b="1" dirty="0" smtClean="0">
                <a:solidFill>
                  <a:srgbClr val="00B0F0"/>
                </a:solidFill>
              </a:rPr>
              <a:t>embedded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6804248" y="2751311"/>
            <a:ext cx="15841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 in Horizon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Horizon Europe goes beyond open access (publications &amp; data) to embrace and incentivize open science as </a:t>
            </a:r>
            <a:r>
              <a:rPr lang="en-GB" sz="1600" i="1" dirty="0" smtClean="0"/>
              <a:t>modus operandi</a:t>
            </a:r>
          </a:p>
          <a:p>
            <a:endParaRPr lang="en-GB" sz="1600" b="0" dirty="0" smtClean="0"/>
          </a:p>
          <a:p>
            <a:pPr indent="-285750"/>
            <a:r>
              <a:rPr lang="en-GB" sz="1600" b="0" dirty="0" smtClean="0"/>
              <a:t>1. Clarifies and strengthens the </a:t>
            </a:r>
            <a:r>
              <a:rPr lang="en-GB" sz="1600" dirty="0" smtClean="0"/>
              <a:t>open access obligations </a:t>
            </a:r>
            <a:r>
              <a:rPr lang="en-GB" sz="1600" b="0" dirty="0" smtClean="0"/>
              <a:t>while </a:t>
            </a:r>
            <a:r>
              <a:rPr lang="en-GB" sz="1600" dirty="0" smtClean="0"/>
              <a:t>empowering authors </a:t>
            </a:r>
            <a:r>
              <a:rPr lang="en-GB" sz="1600" b="0" dirty="0" smtClean="0"/>
              <a:t>of scientific publications</a:t>
            </a:r>
          </a:p>
          <a:p>
            <a:r>
              <a:rPr lang="en-GB" sz="1600" b="0" dirty="0" smtClean="0"/>
              <a:t>2. Sets obligations towards </a:t>
            </a:r>
            <a:r>
              <a:rPr lang="en-GB" sz="1600" dirty="0" smtClean="0"/>
              <a:t>FAIR and open data sharing</a:t>
            </a:r>
            <a:r>
              <a:rPr lang="en-GB" sz="1600" b="0" dirty="0" smtClean="0"/>
              <a:t>, and </a:t>
            </a:r>
            <a:r>
              <a:rPr lang="en-GB" sz="1600" dirty="0" smtClean="0"/>
              <a:t>data management</a:t>
            </a:r>
            <a:r>
              <a:rPr lang="en-GB" sz="1600" b="0" dirty="0" smtClean="0"/>
              <a:t>, while complying with IPR rules and exploitation obligations</a:t>
            </a:r>
          </a:p>
          <a:p>
            <a:r>
              <a:rPr lang="en-GB" sz="1600" b="0" dirty="0" smtClean="0"/>
              <a:t>3. Encourages open access to </a:t>
            </a:r>
            <a:r>
              <a:rPr lang="en-GB" sz="1600" dirty="0" smtClean="0"/>
              <a:t>other research output</a:t>
            </a:r>
            <a:endParaRPr lang="en-GB" sz="1600" b="0" dirty="0" smtClean="0"/>
          </a:p>
          <a:p>
            <a:r>
              <a:rPr lang="en-GB" sz="1600" b="0" dirty="0" smtClean="0"/>
              <a:t>4. Promotes compliance with </a:t>
            </a:r>
            <a:r>
              <a:rPr lang="en-GB" sz="1600" dirty="0" smtClean="0"/>
              <a:t>open science principles </a:t>
            </a:r>
            <a:r>
              <a:rPr lang="en-GB" sz="1600" b="0" dirty="0" smtClean="0"/>
              <a:t>through a combination of obligations and incentives</a:t>
            </a:r>
          </a:p>
          <a:p>
            <a:r>
              <a:rPr lang="en-GB" sz="1600" b="0" dirty="0" smtClean="0"/>
              <a:t>5. Implements </a:t>
            </a:r>
            <a:r>
              <a:rPr lang="en-GB" sz="1600" dirty="0" smtClean="0"/>
              <a:t>sanctions</a:t>
            </a:r>
            <a:r>
              <a:rPr lang="en-GB" sz="1600" b="0" dirty="0" smtClean="0"/>
              <a:t> for those beneficiaries that repeatedly and consistently fail to provide the required open access, requiring </a:t>
            </a:r>
            <a:r>
              <a:rPr lang="en-GB" sz="1600" dirty="0" smtClean="0"/>
              <a:t>institutions</a:t>
            </a:r>
            <a:r>
              <a:rPr lang="en-GB" sz="1600" b="0" dirty="0" smtClean="0"/>
              <a:t> to assume responsibility for their intellectual output</a:t>
            </a:r>
          </a:p>
          <a:p>
            <a:r>
              <a:rPr lang="en-GB" sz="1600" b="0" dirty="0" smtClean="0"/>
              <a:t>6. Introduces the use of </a:t>
            </a:r>
            <a:r>
              <a:rPr lang="en-GB" sz="1600" dirty="0" smtClean="0"/>
              <a:t>new generation metrics </a:t>
            </a:r>
            <a:r>
              <a:rPr lang="en-GB" sz="1600" b="0" dirty="0" smtClean="0"/>
              <a:t>for better assessing the impact of research output and the engagement in open science</a:t>
            </a:r>
          </a:p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8214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569200" cy="936625"/>
          </a:xfrm>
        </p:spPr>
        <p:txBody>
          <a:bodyPr/>
          <a:lstStyle/>
          <a:p>
            <a:r>
              <a:rPr lang="en-GB" dirty="0" smtClean="0"/>
              <a:t>Possible scenario for incorporation of Plan S principles in Horizon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07288" cy="3529013"/>
          </a:xfrm>
        </p:spPr>
        <p:txBody>
          <a:bodyPr/>
          <a:lstStyle/>
          <a:p>
            <a:r>
              <a:rPr lang="en-GB" sz="2000" dirty="0" smtClean="0"/>
              <a:t>Open access via repositories kept but made immediate</a:t>
            </a:r>
            <a:endParaRPr lang="en-GB" sz="2000" b="0" dirty="0" smtClean="0"/>
          </a:p>
          <a:p>
            <a:pPr lvl="1"/>
            <a:r>
              <a:rPr lang="en-GB" sz="1800" dirty="0" smtClean="0"/>
              <a:t>Embargoes not accepted any longer</a:t>
            </a:r>
          </a:p>
          <a:p>
            <a:r>
              <a:rPr lang="en-GB" sz="2000" dirty="0" smtClean="0"/>
              <a:t>Copyright retention and open license asked for</a:t>
            </a:r>
            <a:endParaRPr lang="en-GB" sz="2000" b="0" dirty="0" smtClean="0"/>
          </a:p>
          <a:p>
            <a:pPr lvl="1"/>
            <a:r>
              <a:rPr lang="en-GB" sz="1800" dirty="0" smtClean="0"/>
              <a:t>Copyright retention already in the HE Regulation</a:t>
            </a:r>
          </a:p>
          <a:p>
            <a:pPr lvl="1"/>
            <a:r>
              <a:rPr lang="en-GB" sz="1800" dirty="0" smtClean="0"/>
              <a:t>Open license to be required (in line with </a:t>
            </a:r>
            <a:r>
              <a:rPr lang="en-GB" sz="1800" dirty="0" smtClean="0">
                <a:hlinkClick r:id="rId2"/>
              </a:rPr>
              <a:t>new standard licence </a:t>
            </a:r>
            <a:r>
              <a:rPr lang="en-GB" sz="1800" dirty="0" smtClean="0"/>
              <a:t>adopted by the EC for its own information production)</a:t>
            </a:r>
          </a:p>
          <a:p>
            <a:r>
              <a:rPr lang="en-GB" sz="2000" dirty="0" smtClean="0"/>
              <a:t>Publication in hybrid journals allowed</a:t>
            </a:r>
          </a:p>
          <a:p>
            <a:pPr lvl="1"/>
            <a:r>
              <a:rPr lang="en-GB" sz="1800" dirty="0" smtClean="0"/>
              <a:t>However, costs </a:t>
            </a:r>
            <a:r>
              <a:rPr lang="en-GB" sz="1800" dirty="0"/>
              <a:t>not to be eligible</a:t>
            </a:r>
          </a:p>
          <a:p>
            <a:endParaRPr lang="en-GB" sz="2000" b="0" dirty="0" smtClean="0"/>
          </a:p>
          <a:p>
            <a:endParaRPr lang="en-GB" sz="2000" b="0" dirty="0" smtClean="0"/>
          </a:p>
          <a:p>
            <a:endParaRPr lang="en-GB" sz="2000" b="0" dirty="0" smtClean="0"/>
          </a:p>
          <a:p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2114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Proposals for research data in Horizon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07288" cy="3529013"/>
          </a:xfrm>
        </p:spPr>
        <p:txBody>
          <a:bodyPr/>
          <a:lstStyle/>
          <a:p>
            <a:r>
              <a:rPr lang="en-GB" sz="2000" dirty="0" smtClean="0"/>
              <a:t>Mandatory Data Management Plan </a:t>
            </a:r>
          </a:p>
          <a:p>
            <a:pPr lvl="1"/>
            <a:r>
              <a:rPr lang="en-GB" sz="1800" dirty="0" smtClean="0"/>
              <a:t>When there is research data generated, collected, re-used…</a:t>
            </a:r>
          </a:p>
          <a:p>
            <a:r>
              <a:rPr lang="en-GB" sz="2000" dirty="0" smtClean="0"/>
              <a:t>Open by default</a:t>
            </a:r>
          </a:p>
          <a:p>
            <a:pPr lvl="1"/>
            <a:r>
              <a:rPr lang="en-GB" sz="1800" dirty="0" smtClean="0"/>
              <a:t>Unless it cannot be (exceptions will apply- we will not use the term ‘opt-out’ any more)</a:t>
            </a:r>
          </a:p>
          <a:p>
            <a:r>
              <a:rPr lang="en-GB" sz="2000" dirty="0" smtClean="0"/>
              <a:t>Open access/data management disambiguated</a:t>
            </a:r>
          </a:p>
          <a:p>
            <a:pPr lvl="1"/>
            <a:r>
              <a:rPr lang="en-GB" sz="1800" dirty="0" smtClean="0"/>
              <a:t>Different from current situation</a:t>
            </a:r>
          </a:p>
          <a:p>
            <a:r>
              <a:rPr lang="en-GB" sz="2000" dirty="0" smtClean="0"/>
              <a:t>Use of European Open Science Cloud required</a:t>
            </a:r>
          </a:p>
          <a:p>
            <a:pPr lvl="1"/>
            <a:r>
              <a:rPr lang="en-GB" sz="1800" dirty="0" smtClean="0"/>
              <a:t>In some Work Programmes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6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Mail: </a:t>
            </a:r>
            <a:r>
              <a:rPr lang="en-GB" dirty="0" smtClean="0">
                <a:hlinkClick r:id="rId2"/>
              </a:rPr>
              <a:t>RTD-open-access@ec.europa.eu</a:t>
            </a:r>
            <a:r>
              <a:rPr lang="en-GB" dirty="0" smtClean="0"/>
              <a:t> </a:t>
            </a:r>
          </a:p>
          <a:p>
            <a:r>
              <a:rPr lang="en-GB" dirty="0" smtClean="0"/>
              <a:t>Web: </a:t>
            </a:r>
            <a:r>
              <a:rPr lang="en-GB" dirty="0" smtClean="0">
                <a:hlinkClick r:id="rId3"/>
              </a:rPr>
              <a:t>ec.europa.eu/research/</a:t>
            </a:r>
            <a:r>
              <a:rPr lang="en-GB" dirty="0" err="1" smtClean="0">
                <a:hlinkClick r:id="rId3"/>
              </a:rPr>
              <a:t>openscience</a:t>
            </a:r>
            <a:r>
              <a:rPr lang="en-GB" dirty="0" smtClean="0">
                <a:hlinkClick r:id="rId3"/>
              </a:rPr>
              <a:t>/    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12082" y="6232667"/>
            <a:ext cx="7658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This work is licensed under a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Creative Commons Attribution 4.0 International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License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and illustrations are in the public domain (otherwise the origin is mentioned)</a:t>
            </a:r>
          </a:p>
        </p:txBody>
      </p:sp>
      <p:pic>
        <p:nvPicPr>
          <p:cNvPr id="5" name="Picture 2" descr="Creative Commons Lic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8508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Open Science so important?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0" dirty="0" smtClean="0"/>
              <a:t>Open Science is expected to make Science:</a:t>
            </a:r>
          </a:p>
          <a:p>
            <a:endParaRPr lang="en-GB" sz="2000" b="0" dirty="0"/>
          </a:p>
          <a:p>
            <a:r>
              <a:rPr lang="en-GB" sz="2000" b="0" dirty="0" smtClean="0"/>
              <a:t>More efficient (sharing resources)</a:t>
            </a:r>
          </a:p>
          <a:p>
            <a:endParaRPr lang="en-GB" sz="2000" b="0" dirty="0"/>
          </a:p>
          <a:p>
            <a:r>
              <a:rPr lang="en-GB" sz="2000" b="0" dirty="0" smtClean="0"/>
              <a:t>More reliable (better, open verification)</a:t>
            </a:r>
          </a:p>
          <a:p>
            <a:endParaRPr lang="en-GB" sz="2000" b="0" dirty="0"/>
          </a:p>
          <a:p>
            <a:r>
              <a:rPr lang="en-GB" sz="2000" b="0" dirty="0" smtClean="0"/>
              <a:t>More responsive to societal challenges/demands (more open inputs from variety of knowledge actors)</a:t>
            </a:r>
            <a:endParaRPr lang="en-GB" sz="2000" b="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641208" cy="936625"/>
          </a:xfrm>
        </p:spPr>
        <p:txBody>
          <a:bodyPr/>
          <a:lstStyle/>
          <a:p>
            <a:r>
              <a:rPr lang="en-GB" dirty="0" smtClean="0"/>
              <a:t>Eight policy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dirty="0" smtClean="0"/>
              <a:t>Use and management of research results</a:t>
            </a:r>
            <a:endParaRPr lang="en-GB" sz="1600" b="0" dirty="0" smtClean="0"/>
          </a:p>
          <a:p>
            <a:r>
              <a:rPr lang="en-GB" sz="1400" dirty="0" smtClean="0"/>
              <a:t>1. FAIR data</a:t>
            </a:r>
            <a:r>
              <a:rPr lang="en-GB" sz="1400" b="0" dirty="0" smtClean="0"/>
              <a:t>:  FAIR data sharing is the default for funding scientific research</a:t>
            </a:r>
          </a:p>
          <a:p>
            <a:r>
              <a:rPr lang="en-GB" sz="1400" dirty="0" smtClean="0"/>
              <a:t>2. European Open Science Cloud</a:t>
            </a:r>
            <a:r>
              <a:rPr lang="en-GB" sz="1400" b="0" dirty="0" smtClean="0"/>
              <a:t>: all EU researchers are able to deposit, access and analyse European scientific data through EOSC, without leaving their desk</a:t>
            </a:r>
          </a:p>
          <a:p>
            <a:r>
              <a:rPr lang="en-GB" sz="1400" dirty="0" smtClean="0"/>
              <a:t>3. Indicators</a:t>
            </a:r>
            <a:r>
              <a:rPr lang="en-GB" sz="1400" b="0" dirty="0" smtClean="0"/>
              <a:t>: alternative metrics (next generation metrics) complement conventional indicators for research quality and impact (e.g. JIF and citations)</a:t>
            </a:r>
          </a:p>
          <a:p>
            <a:r>
              <a:rPr lang="en-GB" sz="1400" dirty="0" smtClean="0"/>
              <a:t>4. Future of scholarly communication</a:t>
            </a:r>
            <a:r>
              <a:rPr lang="en-GB" sz="1400" b="0" dirty="0" smtClean="0"/>
              <a:t>: all peer reviewed scientific publications are freely accessible and early sharing of different kinds of research outputs is encouraged</a:t>
            </a:r>
          </a:p>
          <a:p>
            <a:endParaRPr lang="en-GB" sz="14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4032845"/>
          </a:xfrm>
        </p:spPr>
        <p:txBody>
          <a:bodyPr/>
          <a:lstStyle/>
          <a:p>
            <a:r>
              <a:rPr lang="en-GB" sz="1600" dirty="0" smtClean="0"/>
              <a:t>Alignment of research partners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5. Rewards and incentives</a:t>
            </a:r>
            <a:r>
              <a:rPr lang="en-GB" sz="1400" b="0" dirty="0" smtClean="0"/>
              <a:t>: the European research career evaluation system fully acknowledges Open Science activities</a:t>
            </a:r>
          </a:p>
          <a:p>
            <a:r>
              <a:rPr lang="en-GB" sz="1400" dirty="0" smtClean="0"/>
              <a:t>6. Research Integrity</a:t>
            </a:r>
            <a:r>
              <a:rPr lang="en-GB" sz="1400" b="0" dirty="0" smtClean="0"/>
              <a:t>: all publicly funded research in the EU adheres to commonly agreed Open Science standards of research integrity</a:t>
            </a:r>
          </a:p>
          <a:p>
            <a:r>
              <a:rPr lang="en-GB" sz="1400" dirty="0" smtClean="0"/>
              <a:t>7. Skills and education:</a:t>
            </a:r>
            <a:r>
              <a:rPr lang="en-GB" sz="1400" b="0" dirty="0" smtClean="0"/>
              <a:t> all scientists in Europe have the necessary skills and support to apply Open Science research routines and practices</a:t>
            </a:r>
          </a:p>
          <a:p>
            <a:r>
              <a:rPr lang="en-GB" sz="1400" dirty="0" smtClean="0"/>
              <a:t>8. Citizen Science</a:t>
            </a:r>
            <a:r>
              <a:rPr lang="en-GB" sz="1400" b="0" dirty="0" smtClean="0"/>
              <a:t>: citizens significantly contribute and are recognised as valid knowledge producers of science</a:t>
            </a:r>
          </a:p>
          <a:p>
            <a:endParaRPr lang="en-GB" sz="1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59184" y="6525220"/>
            <a:ext cx="6631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Pointer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: Amsterdam Call for Action on OS (</a:t>
            </a:r>
            <a:r>
              <a:rPr lang="fr-BE" sz="1100" dirty="0" err="1" smtClean="0">
                <a:solidFill>
                  <a:schemeClr val="bg1">
                    <a:lumMod val="65000"/>
                  </a:schemeClr>
                </a:solidFill>
              </a:rPr>
              <a:t>policy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1100" dirty="0" err="1" smtClean="0">
                <a:solidFill>
                  <a:schemeClr val="bg1">
                    <a:lumMod val="65000"/>
                  </a:schemeClr>
                </a:solidFill>
              </a:rPr>
              <a:t>priorities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1100" dirty="0" err="1" smtClean="0">
                <a:solidFill>
                  <a:schemeClr val="bg1">
                    <a:lumMod val="65000"/>
                  </a:schemeClr>
                </a:solidFill>
              </a:rPr>
              <a:t>identified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1100" dirty="0" err="1" smtClean="0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 12 action items)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3" y="944725"/>
            <a:ext cx="6226783" cy="702078"/>
          </a:xfrm>
        </p:spPr>
        <p:txBody>
          <a:bodyPr/>
          <a:lstStyle/>
          <a:p>
            <a:pPr algn="ctr"/>
            <a:r>
              <a:rPr lang="en-GB" sz="2100" dirty="0"/>
              <a:t>Implementation of Open Science Agenda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1548" y="1754814"/>
          <a:ext cx="8208914" cy="3942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552">
                  <a:extLst>
                    <a:ext uri="{9D8B030D-6E8A-4147-A177-3AD203B41FA5}">
                      <a16:colId xmlns:a16="http://schemas.microsoft.com/office/drawing/2014/main" val="735631854"/>
                    </a:ext>
                  </a:extLst>
                </a:gridCol>
                <a:gridCol w="1269747">
                  <a:extLst>
                    <a:ext uri="{9D8B030D-6E8A-4147-A177-3AD203B41FA5}">
                      <a16:colId xmlns:a16="http://schemas.microsoft.com/office/drawing/2014/main" val="3061097454"/>
                    </a:ext>
                  </a:extLst>
                </a:gridCol>
                <a:gridCol w="1090925">
                  <a:extLst>
                    <a:ext uri="{9D8B030D-6E8A-4147-A177-3AD203B41FA5}">
                      <a16:colId xmlns:a16="http://schemas.microsoft.com/office/drawing/2014/main" val="1193728065"/>
                    </a:ext>
                  </a:extLst>
                </a:gridCol>
                <a:gridCol w="1090925">
                  <a:extLst>
                    <a:ext uri="{9D8B030D-6E8A-4147-A177-3AD203B41FA5}">
                      <a16:colId xmlns:a16="http://schemas.microsoft.com/office/drawing/2014/main" val="2138107778"/>
                    </a:ext>
                  </a:extLst>
                </a:gridCol>
                <a:gridCol w="1262339">
                  <a:extLst>
                    <a:ext uri="{9D8B030D-6E8A-4147-A177-3AD203B41FA5}">
                      <a16:colId xmlns:a16="http://schemas.microsoft.com/office/drawing/2014/main" val="1206442787"/>
                    </a:ext>
                  </a:extLst>
                </a:gridCol>
                <a:gridCol w="1090925">
                  <a:extLst>
                    <a:ext uri="{9D8B030D-6E8A-4147-A177-3AD203B41FA5}">
                      <a16:colId xmlns:a16="http://schemas.microsoft.com/office/drawing/2014/main" val="3417695411"/>
                    </a:ext>
                  </a:extLst>
                </a:gridCol>
                <a:gridCol w="1283501">
                  <a:extLst>
                    <a:ext uri="{9D8B030D-6E8A-4147-A177-3AD203B41FA5}">
                      <a16:colId xmlns:a16="http://schemas.microsoft.com/office/drawing/2014/main" val="2884448292"/>
                    </a:ext>
                  </a:extLst>
                </a:gridCol>
              </a:tblGrid>
              <a:tr h="50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OS Ambition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extLst>
                  <a:ext uri="{0D108BD9-81ED-4DB2-BD59-A6C34878D82A}">
                    <a16:rowId xmlns:a16="http://schemas.microsoft.com/office/drawing/2014/main" val="4252026400"/>
                  </a:ext>
                </a:extLst>
              </a:tr>
              <a:tr h="137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Open Access 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</a:rPr>
                        <a:t>Publications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EC has OA mandatory since 2014 (H2020)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Council adopts </a:t>
                      </a:r>
                      <a:r>
                        <a:rPr lang="en-GB" sz="1100" dirty="0" smtClean="0">
                          <a:effectLst/>
                        </a:rPr>
                        <a:t>ambition </a:t>
                      </a:r>
                      <a:r>
                        <a:rPr lang="en-GB" sz="1100" dirty="0">
                          <a:effectLst/>
                        </a:rPr>
                        <a:t>OA default by 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Plan S launched </a:t>
                      </a:r>
                      <a:r>
                        <a:rPr lang="en-GB" sz="1100" dirty="0" smtClean="0">
                          <a:effectLst/>
                        </a:rPr>
                        <a:t>for immediate OA from 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Launch ORE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extLst>
                  <a:ext uri="{0D108BD9-81ED-4DB2-BD59-A6C34878D82A}">
                    <a16:rowId xmlns:a16="http://schemas.microsoft.com/office/drawing/2014/main" val="37875127"/>
                  </a:ext>
                </a:extLst>
              </a:tr>
              <a:tr h="1028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Open Data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OD default under H2020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OD default under HE, Mandatory </a:t>
                      </a:r>
                      <a:r>
                        <a:rPr lang="en-GB" sz="1100" dirty="0" smtClean="0">
                          <a:effectLst/>
                        </a:rPr>
                        <a:t>DMP + FAIR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extLst>
                  <a:ext uri="{0D108BD9-81ED-4DB2-BD59-A6C34878D82A}">
                    <a16:rowId xmlns:a16="http://schemas.microsoft.com/office/drawing/2014/main" val="596669203"/>
                  </a:ext>
                </a:extLst>
              </a:tr>
              <a:tr h="103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EOSC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EOSC adopted under Digital Agenda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EOSC launched under Austrian Presidency 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EOSC should be governed by 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26" marR="51026" marT="0" marB="0"/>
                </a:tc>
                <a:extLst>
                  <a:ext uri="{0D108BD9-81ED-4DB2-BD59-A6C34878D82A}">
                    <a16:rowId xmlns:a16="http://schemas.microsoft.com/office/drawing/2014/main" val="15134628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508" y="845858"/>
            <a:ext cx="75338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FF00"/>
                </a:solidFill>
              </a:rPr>
              <a:t>3 years later (1) </a:t>
            </a:r>
          </a:p>
        </p:txBody>
      </p:sp>
    </p:spTree>
    <p:extLst>
      <p:ext uri="{BB962C8B-B14F-4D97-AF65-F5344CB8AC3E}">
        <p14:creationId xmlns:p14="http://schemas.microsoft.com/office/powerpoint/2010/main" val="24080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7" y="944726"/>
            <a:ext cx="6280789" cy="540059"/>
          </a:xfrm>
        </p:spPr>
        <p:txBody>
          <a:bodyPr/>
          <a:lstStyle/>
          <a:p>
            <a:pPr algn="ctr"/>
            <a:r>
              <a:rPr lang="en-GB" sz="2100" dirty="0"/>
              <a:t>Implementation Open Science Agenda (continued)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83567" y="1681906"/>
          <a:ext cx="7938883" cy="4081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184">
                  <a:extLst>
                    <a:ext uri="{9D8B030D-6E8A-4147-A177-3AD203B41FA5}">
                      <a16:colId xmlns:a16="http://schemas.microsoft.com/office/drawing/2014/main" val="3765671782"/>
                    </a:ext>
                  </a:extLst>
                </a:gridCol>
                <a:gridCol w="970361">
                  <a:extLst>
                    <a:ext uri="{9D8B030D-6E8A-4147-A177-3AD203B41FA5}">
                      <a16:colId xmlns:a16="http://schemas.microsoft.com/office/drawing/2014/main" val="4132267158"/>
                    </a:ext>
                  </a:extLst>
                </a:gridCol>
                <a:gridCol w="1396715">
                  <a:extLst>
                    <a:ext uri="{9D8B030D-6E8A-4147-A177-3AD203B41FA5}">
                      <a16:colId xmlns:a16="http://schemas.microsoft.com/office/drawing/2014/main" val="1305342476"/>
                    </a:ext>
                  </a:extLst>
                </a:gridCol>
                <a:gridCol w="970361">
                  <a:extLst>
                    <a:ext uri="{9D8B030D-6E8A-4147-A177-3AD203B41FA5}">
                      <a16:colId xmlns:a16="http://schemas.microsoft.com/office/drawing/2014/main" val="17578323"/>
                    </a:ext>
                  </a:extLst>
                </a:gridCol>
                <a:gridCol w="1121891">
                  <a:extLst>
                    <a:ext uri="{9D8B030D-6E8A-4147-A177-3AD203B41FA5}">
                      <a16:colId xmlns:a16="http://schemas.microsoft.com/office/drawing/2014/main" val="1368250906"/>
                    </a:ext>
                  </a:extLst>
                </a:gridCol>
                <a:gridCol w="1174597">
                  <a:extLst>
                    <a:ext uri="{9D8B030D-6E8A-4147-A177-3AD203B41FA5}">
                      <a16:colId xmlns:a16="http://schemas.microsoft.com/office/drawing/2014/main" val="988941267"/>
                    </a:ext>
                  </a:extLst>
                </a:gridCol>
                <a:gridCol w="1203774">
                  <a:extLst>
                    <a:ext uri="{9D8B030D-6E8A-4147-A177-3AD203B41FA5}">
                      <a16:colId xmlns:a16="http://schemas.microsoft.com/office/drawing/2014/main" val="807786788"/>
                    </a:ext>
                  </a:extLst>
                </a:gridCol>
              </a:tblGrid>
              <a:tr h="17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extLst>
                  <a:ext uri="{0D108BD9-81ED-4DB2-BD59-A6C34878D82A}">
                    <a16:rowId xmlns:a16="http://schemas.microsoft.com/office/drawing/2014/main" val="161269372"/>
                  </a:ext>
                </a:extLst>
              </a:tr>
              <a:tr h="689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Indicators for Open Science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OSPP endorses new generation metrics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Declaration </a:t>
                      </a:r>
                      <a:r>
                        <a:rPr lang="en-GB" sz="1000" dirty="0">
                          <a:effectLst/>
                        </a:rPr>
                        <a:t>on Indicators for Open Science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extLst>
                  <a:ext uri="{0D108BD9-81ED-4DB2-BD59-A6C34878D82A}">
                    <a16:rowId xmlns:a16="http://schemas.microsoft.com/office/drawing/2014/main" val="843387725"/>
                  </a:ext>
                </a:extLst>
              </a:tr>
              <a:tr h="988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Citizen Science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Citizen Science as rewardable and fundable practice (</a:t>
                      </a:r>
                      <a:r>
                        <a:rPr lang="en-GB" sz="1000" dirty="0" smtClean="0">
                          <a:effectLst/>
                        </a:rPr>
                        <a:t>Helsinki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extLst>
                  <a:ext uri="{0D108BD9-81ED-4DB2-BD59-A6C34878D82A}">
                    <a16:rowId xmlns:a16="http://schemas.microsoft.com/office/drawing/2014/main" val="1850788232"/>
                  </a:ext>
                </a:extLst>
              </a:tr>
              <a:tr h="68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OS Rewards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OSPP makes a priority of Rewards for OS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Embed</a:t>
                      </a:r>
                      <a:r>
                        <a:rPr lang="en-GB" sz="1000" baseline="0" dirty="0" smtClean="0">
                          <a:effectLst/>
                        </a:rPr>
                        <a:t> OS in </a:t>
                      </a:r>
                      <a:r>
                        <a:rPr lang="en-GB" sz="1000" baseline="0" dirty="0" err="1" smtClean="0">
                          <a:effectLst/>
                        </a:rPr>
                        <a:t>Modernisatio</a:t>
                      </a:r>
                      <a:r>
                        <a:rPr lang="en-GB" sz="1000" baseline="0" dirty="0" smtClean="0">
                          <a:effectLst/>
                        </a:rPr>
                        <a:t>, </a:t>
                      </a:r>
                      <a:r>
                        <a:rPr lang="en-GB" sz="1000" baseline="0" dirty="0" err="1" smtClean="0">
                          <a:effectLst/>
                        </a:rPr>
                        <a:t>Europeanisatioof</a:t>
                      </a:r>
                      <a:r>
                        <a:rPr lang="en-GB" sz="1000" baseline="0" dirty="0" smtClean="0">
                          <a:effectLst/>
                        </a:rPr>
                        <a:t> Universities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extLst>
                  <a:ext uri="{0D108BD9-81ED-4DB2-BD59-A6C34878D82A}">
                    <a16:rowId xmlns:a16="http://schemas.microsoft.com/office/drawing/2014/main" val="2522615003"/>
                  </a:ext>
                </a:extLst>
              </a:tr>
              <a:tr h="113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Open Science Agenda (with all 8 ambitions)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Council welcomes Open Science Agenda and endorses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establishment EOSC and welcome OSPP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Open Science Policy Platform delivers integrated advice on 8 ambitions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Council Conclusions on Open </a:t>
                      </a:r>
                      <a:r>
                        <a:rPr lang="en-GB" sz="1000" dirty="0" smtClean="0">
                          <a:effectLst/>
                        </a:rPr>
                        <a:t>Science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extLst>
                  <a:ext uri="{0D108BD9-81ED-4DB2-BD59-A6C34878D82A}">
                    <a16:rowId xmlns:a16="http://schemas.microsoft.com/office/drawing/2014/main" val="1144656275"/>
                  </a:ext>
                </a:extLst>
              </a:tr>
              <a:tr h="39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Research Integrity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European Code of Conduct implemented under Grant Agreement H2020- OS not fully addressed.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" marR="3029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8283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502" y="1020552"/>
            <a:ext cx="6453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FF00"/>
                </a:solidFill>
              </a:rPr>
              <a:t>3 years later (2) </a:t>
            </a:r>
          </a:p>
        </p:txBody>
      </p:sp>
    </p:spTree>
    <p:extLst>
      <p:ext uri="{BB962C8B-B14F-4D97-AF65-F5344CB8AC3E}">
        <p14:creationId xmlns:p14="http://schemas.microsoft.com/office/powerpoint/2010/main" val="23505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 Policy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104977"/>
          </a:xfrm>
        </p:spPr>
        <p:txBody>
          <a:bodyPr/>
          <a:lstStyle/>
          <a:p>
            <a:r>
              <a:rPr lang="en-GB" sz="2000" dirty="0" smtClean="0"/>
              <a:t>Key objective</a:t>
            </a:r>
          </a:p>
          <a:p>
            <a:pPr lvl="1"/>
            <a:r>
              <a:rPr lang="en-GB" sz="1800" dirty="0" smtClean="0"/>
              <a:t>Co-develop and co-implement Open Science policies (i.e. make mutually reinforcing </a:t>
            </a:r>
            <a:r>
              <a:rPr lang="en-GB" sz="1800" dirty="0" smtClean="0"/>
              <a:t>steps among 25 Major Stakeholders at European level)</a:t>
            </a:r>
            <a:endParaRPr lang="en-GB" sz="1800" dirty="0" smtClean="0"/>
          </a:p>
          <a:p>
            <a:r>
              <a:rPr lang="en-GB" sz="2000" dirty="0" smtClean="0"/>
              <a:t>Main achievement</a:t>
            </a:r>
          </a:p>
          <a:p>
            <a:pPr lvl="1"/>
            <a:r>
              <a:rPr lang="en-GB" sz="1800" dirty="0" smtClean="0">
                <a:hlinkClick r:id="rId2"/>
              </a:rPr>
              <a:t>Advice</a:t>
            </a:r>
            <a:r>
              <a:rPr lang="en-GB" sz="1800" dirty="0" smtClean="0"/>
              <a:t> on eight ambitions (May 2018)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Second mandate (May 2016-May 2020) with focus on citizen science (good practices) and indicators (implementation plan) as also a basis for rewards/incentives</a:t>
            </a:r>
          </a:p>
          <a:p>
            <a:pPr marL="457200" lvl="1" indent="0">
              <a:buNone/>
            </a:pP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9184" y="6525220"/>
            <a:ext cx="3589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Pointer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: Open Science Policy Platform web page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dirty="0" smtClean="0"/>
              <a:t>. FAIR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104977"/>
          </a:xfrm>
        </p:spPr>
        <p:txBody>
          <a:bodyPr/>
          <a:lstStyle/>
          <a:p>
            <a:r>
              <a:rPr lang="en-GB" sz="2000" dirty="0" smtClean="0"/>
              <a:t>Key objective</a:t>
            </a:r>
          </a:p>
          <a:p>
            <a:pPr lvl="1"/>
            <a:r>
              <a:rPr lang="en-GB" sz="1800" dirty="0" smtClean="0"/>
              <a:t>Implement FAIR data in EOSC, and beyond</a:t>
            </a:r>
          </a:p>
          <a:p>
            <a:r>
              <a:rPr lang="en-GB" sz="2000" dirty="0" smtClean="0"/>
              <a:t>Main achievements</a:t>
            </a:r>
          </a:p>
          <a:p>
            <a:pPr lvl="1"/>
            <a:r>
              <a:rPr lang="en-GB" sz="1800" dirty="0" smtClean="0"/>
              <a:t>FAIR embedded in several ‘EOSC documents’: </a:t>
            </a:r>
            <a:r>
              <a:rPr lang="en-GB" sz="1800" dirty="0" smtClean="0">
                <a:hlinkClick r:id="rId2"/>
              </a:rPr>
              <a:t>Communication</a:t>
            </a:r>
            <a:r>
              <a:rPr lang="en-GB" sz="1800" dirty="0" smtClean="0"/>
              <a:t> (2016), </a:t>
            </a:r>
            <a:r>
              <a:rPr lang="en-GB" sz="1800" dirty="0" smtClean="0">
                <a:hlinkClick r:id="rId3"/>
              </a:rPr>
              <a:t>Declaration</a:t>
            </a:r>
            <a:r>
              <a:rPr lang="en-GB" sz="1800" dirty="0" smtClean="0"/>
              <a:t> (2017), Council </a:t>
            </a:r>
            <a:r>
              <a:rPr lang="en-GB" sz="1800" dirty="0" smtClean="0">
                <a:hlinkClick r:id="rId4"/>
              </a:rPr>
              <a:t>Conclusions</a:t>
            </a:r>
            <a:r>
              <a:rPr lang="en-GB" sz="1800" dirty="0" smtClean="0"/>
              <a:t> (2018)</a:t>
            </a:r>
          </a:p>
          <a:p>
            <a:pPr lvl="1"/>
            <a:r>
              <a:rPr lang="en-GB" sz="1800" dirty="0" smtClean="0"/>
              <a:t>Study (June 2018) with cost-benefit analysis</a:t>
            </a:r>
          </a:p>
          <a:p>
            <a:pPr lvl="1"/>
            <a:r>
              <a:rPr lang="en-GB" sz="1800" dirty="0" smtClean="0"/>
              <a:t>EC FAIR data Expert Group report (November 2018)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Collaboration with EOSC Working Groups</a:t>
            </a:r>
          </a:p>
          <a:p>
            <a:pPr lvl="1"/>
            <a:r>
              <a:rPr lang="en-GB" sz="1800" dirty="0" smtClean="0"/>
              <a:t>FAIR-compliant certification scheme for data infrastructures and policy on Persistent Unique Identifiers in EOSC (end 2019)</a:t>
            </a:r>
          </a:p>
          <a:p>
            <a:pPr lvl="1"/>
            <a:r>
              <a:rPr lang="en-GB" sz="1800" dirty="0" smtClean="0"/>
              <a:t>Horizon 2020 project-funding</a:t>
            </a:r>
          </a:p>
        </p:txBody>
      </p:sp>
    </p:spTree>
    <p:extLst>
      <p:ext uri="{BB962C8B-B14F-4D97-AF65-F5344CB8AC3E}">
        <p14:creationId xmlns:p14="http://schemas.microsoft.com/office/powerpoint/2010/main" val="7641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European Open Science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686800" cy="4104977"/>
          </a:xfrm>
        </p:spPr>
        <p:txBody>
          <a:bodyPr/>
          <a:lstStyle/>
          <a:p>
            <a:r>
              <a:rPr lang="en-GB" sz="2000" dirty="0" smtClean="0"/>
              <a:t>Key objective</a:t>
            </a:r>
          </a:p>
          <a:p>
            <a:pPr lvl="1"/>
            <a:r>
              <a:rPr lang="en-GB" sz="1800" dirty="0" smtClean="0"/>
              <a:t>Adapt research infrastructures for Open Science and develop a common, federated, European framework (ecosystem) for publicly-funded research data</a:t>
            </a:r>
          </a:p>
          <a:p>
            <a:r>
              <a:rPr lang="en-GB" sz="2000" dirty="0" smtClean="0"/>
              <a:t>Main achievements</a:t>
            </a:r>
          </a:p>
          <a:p>
            <a:pPr lvl="1"/>
            <a:r>
              <a:rPr lang="en-GB" sz="1800" dirty="0" smtClean="0"/>
              <a:t>Implementation roadmap and launch (March &amp; November 2018)</a:t>
            </a:r>
          </a:p>
          <a:p>
            <a:pPr lvl="1"/>
            <a:r>
              <a:rPr lang="en-GB" sz="1800" dirty="0" smtClean="0"/>
              <a:t>Two Expert Group reports (</a:t>
            </a:r>
            <a:r>
              <a:rPr lang="en-GB" sz="1800" dirty="0" smtClean="0">
                <a:hlinkClick r:id="rId2"/>
              </a:rPr>
              <a:t>FAIR</a:t>
            </a:r>
            <a:r>
              <a:rPr lang="en-GB" sz="1800" dirty="0" smtClean="0"/>
              <a:t> &amp; </a:t>
            </a:r>
            <a:r>
              <a:rPr lang="en-GB" sz="1800" dirty="0" smtClean="0">
                <a:hlinkClick r:id="rId3"/>
              </a:rPr>
              <a:t>EOSC in practice</a:t>
            </a:r>
            <a:r>
              <a:rPr lang="en-GB" sz="1800" dirty="0" smtClean="0"/>
              <a:t>)</a:t>
            </a:r>
          </a:p>
          <a:p>
            <a:r>
              <a:rPr lang="en-GB" sz="2000" dirty="0" smtClean="0"/>
              <a:t>Next</a:t>
            </a:r>
          </a:p>
          <a:p>
            <a:pPr lvl="1"/>
            <a:r>
              <a:rPr lang="en-GB" sz="1800" dirty="0" smtClean="0"/>
              <a:t>Implementation including FAIR certification schemes for repositories, </a:t>
            </a:r>
            <a:r>
              <a:rPr lang="en-GB" sz="1800" dirty="0" err="1" smtClean="0">
                <a:hlinkClick r:id="rId4"/>
              </a:rPr>
              <a:t>FAIRsFAIR</a:t>
            </a:r>
            <a:r>
              <a:rPr lang="en-GB" sz="1800" dirty="0" smtClean="0">
                <a:hlinkClick r:id="rId4"/>
              </a:rPr>
              <a:t> project</a:t>
            </a:r>
            <a:r>
              <a:rPr lang="en-GB" sz="1800" dirty="0" smtClean="0"/>
              <a:t> etc.</a:t>
            </a:r>
          </a:p>
          <a:p>
            <a:pPr lvl="1"/>
            <a:r>
              <a:rPr lang="en-GB" sz="1800" dirty="0" smtClean="0"/>
              <a:t>Mapping of EOSC-relevant national initiatives (end 2019)</a:t>
            </a:r>
          </a:p>
          <a:p>
            <a:pPr lvl="1"/>
            <a:r>
              <a:rPr lang="en-GB" sz="1800" dirty="0" smtClean="0"/>
              <a:t>Evaluation by EC and EU Member States (end 2020)</a:t>
            </a:r>
          </a:p>
          <a:p>
            <a:pPr lvl="1"/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9184" y="6525220"/>
            <a:ext cx="1922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Pointer</a:t>
            </a:r>
            <a:r>
              <a:rPr lang="fr-BE" sz="1100" dirty="0" smtClean="0">
                <a:solidFill>
                  <a:schemeClr val="bg1">
                    <a:lumMod val="65000"/>
                  </a:schemeClr>
                </a:solidFill>
              </a:rPr>
              <a:t>: EOSC web page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2170</Words>
  <Application>Microsoft Office PowerPoint</Application>
  <PresentationFormat>On-screen Show (4:3)</PresentationFormat>
  <Paragraphs>295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EC_Blank</vt:lpstr>
      <vt:lpstr>PowerPoint Presentation</vt:lpstr>
      <vt:lpstr>What is Open Science?</vt:lpstr>
      <vt:lpstr>Why is Open Science so important?</vt:lpstr>
      <vt:lpstr>Eight policy priorities</vt:lpstr>
      <vt:lpstr>Implementation of Open Science Agenda </vt:lpstr>
      <vt:lpstr>Implementation Open Science Agenda (continued)</vt:lpstr>
      <vt:lpstr>Open Science Policy Platform</vt:lpstr>
      <vt:lpstr>1. FAIR data</vt:lpstr>
      <vt:lpstr>2. European Open Science Cloud</vt:lpstr>
      <vt:lpstr>3. Indicators</vt:lpstr>
      <vt:lpstr>4. Open access</vt:lpstr>
      <vt:lpstr>5. Rewards and skills</vt:lpstr>
      <vt:lpstr>6. Research integrity </vt:lpstr>
      <vt:lpstr>7. Citizen Science</vt:lpstr>
      <vt:lpstr>Open Science Monitor</vt:lpstr>
      <vt:lpstr>Work with G7</vt:lpstr>
      <vt:lpstr>Collaboration with OECD</vt:lpstr>
      <vt:lpstr>The European landscape of research data and data for research</vt:lpstr>
      <vt:lpstr>Turning FAIR into reality</vt:lpstr>
      <vt:lpstr>Research data in H2020 (1/2)</vt:lpstr>
      <vt:lpstr>Research data in H2020 (2/2)</vt:lpstr>
      <vt:lpstr>The evolution of the EU funding programmes for R&amp;I</vt:lpstr>
      <vt:lpstr>Open Science in Horizon Europe</vt:lpstr>
      <vt:lpstr>Possible scenario for incorporation of Plan S principles in Horizon Europe</vt:lpstr>
      <vt:lpstr>Proposals for research data in Horizon Europe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2019-05-20T12:31:07Z</dcterms:created>
  <dcterms:modified xsi:type="dcterms:W3CDTF">2019-05-20T12:31:37Z</dcterms:modified>
</cp:coreProperties>
</file>