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6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0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2.xml" ContentType="application/vnd.openxmlformats-officedocument.drawingml.chart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1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2" r:id="rId15"/>
    <p:sldId id="271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Svetel slog 3 – poudarek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ematski slog 1 – poudarek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61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aziskava%20-%20UL\Spletne%20strani%20zalo&#382;b%20na%20UL%20-%20FIN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aziskava%20-%20UL\Seznam%20revij%20UL%20-%20FINA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ziskava%20-%20UL\Seznam%20revij%20UL%20-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aziskava%20-%20UL\Seznam%20revij%20UL%20-%20FINA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ziskava%20-%20UL\Seznam%20revij%20UL%20-%20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PLOMSKA%20NALOGA\Seznam%20revij%20UL%20-%20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ziskava%20-%20UL\Seznam%20revij%20UL%20-%20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ziskava%20-%20UL\Seznam%20revij%20UL%20-%20FI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ziskava%20-%20UL\Seznam%20revij%20UL%20-%20FI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ziskava%20-%20UL\Seznam%20revij%20UL%20-%20FI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ziskava%20-%20UL\Seznam%20revij%20UL%20-%20FI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ziskava%20-%20UL\Spletne%20strani%20zalo&#382;b%20na%20UL%20-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PLOMSKA%20NALOGA\Spletne%20strani%20zalo&#382;b%20na%20UL%20-%20FIN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PLOMSKA%20NALOGA\Spletne%20strani%20zalo&#382;b%20na%20UL%20-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aziskava%20-%20UL\Spletne%20strani%20zalo&#382;b%20na%20UL%20-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IPLOMSKA%20NALOGA\Seznam%20revij%20UL%20-%20FIN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ziskava%20-%20UL\Seznam%20revij%20UL%20-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aziskava%20-%20UL\Seznam%20revij%20UL%20-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aziskava%20-%20UL\Seznam%20revij%20UL%20-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'Ima založba knjigarno'!$C$2:$C$3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'Ima založba knjigarno'!$D$2:$D$3</c:f>
              <c:numCache>
                <c:formatCode>General</c:formatCode>
                <c:ptCount val="2"/>
                <c:pt idx="0">
                  <c:v>16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C7-46FD-B2D3-05518CE827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41440"/>
        <c:axId val="647634912"/>
      </c:barChart>
      <c:catAx>
        <c:axId val="6476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7634912"/>
        <c:crosses val="autoZero"/>
        <c:auto val="1"/>
        <c:lblAlgn val="ctr"/>
        <c:lblOffset val="100"/>
        <c:noMultiLvlLbl val="0"/>
      </c:catAx>
      <c:valAx>
        <c:axId val="64763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47641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Garamond" panose="02020502050306020203" pitchFamily="18" charset="0"/>
        </a:defRPr>
      </a:pPr>
      <a:endParaRPr lang="sl-S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Platforma!$D$1</c:f>
              <c:strCache>
                <c:ptCount val="1"/>
                <c:pt idx="0">
                  <c:v>Število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Platforma!$C$2:$C$5</c:f>
              <c:strCache>
                <c:ptCount val="4"/>
                <c:pt idx="0">
                  <c:v>HTML</c:v>
                </c:pt>
                <c:pt idx="1">
                  <c:v>OJS2</c:v>
                </c:pt>
                <c:pt idx="2">
                  <c:v>OJS3</c:v>
                </c:pt>
                <c:pt idx="3">
                  <c:v>Sciendo / De Gruyter</c:v>
                </c:pt>
              </c:strCache>
            </c:strRef>
          </c:cat>
          <c:val>
            <c:numRef>
              <c:f>Platforma!$D$2:$D$5</c:f>
              <c:numCache>
                <c:formatCode>General</c:formatCode>
                <c:ptCount val="4"/>
                <c:pt idx="0">
                  <c:v>25</c:v>
                </c:pt>
                <c:pt idx="1">
                  <c:v>3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EC-4F2B-9D3A-33CC1905FA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209680102466163"/>
          <c:y val="0.22464191209962783"/>
          <c:w val="0.30250483832407365"/>
          <c:h val="0.56815297730665448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'Ali imajo DOI številke'!$C$2:$C$3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'Ali imajo DOI številke'!$D$2:$D$3</c:f>
              <c:numCache>
                <c:formatCode>General</c:formatCode>
                <c:ptCount val="2"/>
                <c:pt idx="0">
                  <c:v>30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16-4EB1-BB1C-12574093AC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33824"/>
        <c:axId val="647635456"/>
      </c:barChart>
      <c:catAx>
        <c:axId val="64763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35456"/>
        <c:crosses val="autoZero"/>
        <c:auto val="1"/>
        <c:lblAlgn val="ctr"/>
        <c:lblOffset val="100"/>
        <c:noMultiLvlLbl val="0"/>
      </c:catAx>
      <c:valAx>
        <c:axId val="64763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3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'Nosilci avtorskih pravic'!$D$2:$D$5</c:f>
              <c:strCache>
                <c:ptCount val="4"/>
                <c:pt idx="0">
                  <c:v>Creative Commons</c:v>
                </c:pt>
                <c:pt idx="1">
                  <c:v>Izdajatelj</c:v>
                </c:pt>
                <c:pt idx="2">
                  <c:v>Ni podatka</c:v>
                </c:pt>
                <c:pt idx="3">
                  <c:v>Avtor</c:v>
                </c:pt>
              </c:strCache>
            </c:strRef>
          </c:cat>
          <c:val>
            <c:numRef>
              <c:f>'Nosilci avtorskih pravic'!$E$2:$E$5</c:f>
              <c:numCache>
                <c:formatCode>General</c:formatCode>
                <c:ptCount val="4"/>
                <c:pt idx="0">
                  <c:v>23</c:v>
                </c:pt>
                <c:pt idx="1">
                  <c:v>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1C-4B9F-98EB-41C44F09FC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202427365556883"/>
          <c:y val="0.27238043161271636"/>
          <c:w val="0.29563655868331179"/>
          <c:h val="0.49227617381160854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'E-arhiv od prvega letnika dalje'!$D$3:$D$4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'E-arhiv od prvega letnika dalje'!$E$3:$E$4</c:f>
              <c:numCache>
                <c:formatCode>General</c:formatCode>
                <c:ptCount val="2"/>
                <c:pt idx="0">
                  <c:v>35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37-41EC-A0B6-21AE4315AD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39808"/>
        <c:axId val="647640352"/>
      </c:barChart>
      <c:catAx>
        <c:axId val="64763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0352"/>
        <c:crosses val="autoZero"/>
        <c:auto val="1"/>
        <c:lblAlgn val="ctr"/>
        <c:lblOffset val="100"/>
        <c:noMultiLvlLbl val="0"/>
      </c:catAx>
      <c:valAx>
        <c:axId val="647640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3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'ARRS 2019'!$B$1</c:f>
              <c:strCache>
                <c:ptCount val="1"/>
                <c:pt idx="0">
                  <c:v>Subvencija ARRS (višina v letu 2019)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'ARRS 2019'!$A$2:$A$17</c:f>
              <c:strCache>
                <c:ptCount val="16"/>
                <c:pt idx="0">
                  <c:v>Fakulteta za upravo</c:v>
                </c:pt>
                <c:pt idx="1">
                  <c:v>Pedagoška fakulteta</c:v>
                </c:pt>
                <c:pt idx="2">
                  <c:v>Fakulteta za gradbeništvo in geodezijo</c:v>
                </c:pt>
                <c:pt idx="3">
                  <c:v>Fakulteta za socialno delo</c:v>
                </c:pt>
                <c:pt idx="4">
                  <c:v>Akademija za gledališče, radio, film in televizijo</c:v>
                </c:pt>
                <c:pt idx="5">
                  <c:v>Ekonomska fakulteta</c:v>
                </c:pt>
                <c:pt idx="6">
                  <c:v>Veterinarska fakulteta</c:v>
                </c:pt>
                <c:pt idx="7">
                  <c:v>Fakulteta za elektrotehniko</c:v>
                </c:pt>
                <c:pt idx="8">
                  <c:v>Naravoslovno-tehniška fakulteta</c:v>
                </c:pt>
                <c:pt idx="9">
                  <c:v>Fakulteta za šport</c:v>
                </c:pt>
                <c:pt idx="10">
                  <c:v>Fakulteta za družbene vede</c:v>
                </c:pt>
                <c:pt idx="11">
                  <c:v>Biotehniška fakulteta</c:v>
                </c:pt>
                <c:pt idx="12">
                  <c:v>Teološka fakulteta</c:v>
                </c:pt>
                <c:pt idx="13">
                  <c:v>Pravna fakulteta</c:v>
                </c:pt>
                <c:pt idx="14">
                  <c:v>Fakulteta za strojništvo</c:v>
                </c:pt>
                <c:pt idx="15">
                  <c:v>Filozofska fakulteta</c:v>
                </c:pt>
              </c:strCache>
            </c:strRef>
          </c:cat>
          <c:val>
            <c:numRef>
              <c:f>'ARRS 2019'!$B$2:$B$17</c:f>
              <c:numCache>
                <c:formatCode>_-* #,##0.00\ [$€-424]_-;\-* #,##0.00\ [$€-424]_-;_-* "-"??\ [$€-424]_-;_-@_-</c:formatCode>
                <c:ptCount val="16"/>
                <c:pt idx="0">
                  <c:v>3594.4900000000002</c:v>
                </c:pt>
                <c:pt idx="1">
                  <c:v>3594.4900000000002</c:v>
                </c:pt>
                <c:pt idx="2">
                  <c:v>4658.45</c:v>
                </c:pt>
                <c:pt idx="3">
                  <c:v>6441.33</c:v>
                </c:pt>
                <c:pt idx="4">
                  <c:v>6901.4299999999994</c:v>
                </c:pt>
                <c:pt idx="5">
                  <c:v>6901.4299999999994</c:v>
                </c:pt>
                <c:pt idx="6">
                  <c:v>9130.02</c:v>
                </c:pt>
                <c:pt idx="7">
                  <c:v>11502.38</c:v>
                </c:pt>
                <c:pt idx="8">
                  <c:v>15125.64000000001</c:v>
                </c:pt>
                <c:pt idx="9">
                  <c:v>15743.88</c:v>
                </c:pt>
                <c:pt idx="10">
                  <c:v>18116.25</c:v>
                </c:pt>
                <c:pt idx="11">
                  <c:v>21011.25</c:v>
                </c:pt>
                <c:pt idx="12">
                  <c:v>22436.829999999918</c:v>
                </c:pt>
                <c:pt idx="13">
                  <c:v>31295.109999999902</c:v>
                </c:pt>
                <c:pt idx="14">
                  <c:v>35944.960000000006</c:v>
                </c:pt>
                <c:pt idx="15">
                  <c:v>123291.1700000003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05-4A2C-8CEA-C584E3D2C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7637088"/>
        <c:axId val="647636000"/>
      </c:barChart>
      <c:valAx>
        <c:axId val="6476360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_-* #,##0.00\ [$€-424]_-;\-* #,##0.00\ [$€-424]_-;_-* &quot;-&quot;??\ [$€-424]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37088"/>
        <c:crosses val="autoZero"/>
        <c:crossBetween val="between"/>
      </c:valAx>
      <c:catAx>
        <c:axId val="64763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36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26232825317537E-2"/>
          <c:y val="6.0659813356663747E-2"/>
          <c:w val="0.91503837336788596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'Ali je vpisano v SCOPUS'!$E$1</c:f>
              <c:strCache>
                <c:ptCount val="1"/>
                <c:pt idx="0">
                  <c:v>Število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'Ali je vpisano v SCOPUS'!$D$2:$D$3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'Ali je vpisano v SCOPUS'!$E$2:$E$3</c:f>
              <c:numCache>
                <c:formatCode>General</c:formatCode>
                <c:ptCount val="2"/>
                <c:pt idx="0">
                  <c:v>19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7-4A23-A871-D8866FB363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36544"/>
        <c:axId val="647644160"/>
      </c:barChart>
      <c:catAx>
        <c:axId val="64763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4160"/>
        <c:crosses val="autoZero"/>
        <c:auto val="1"/>
        <c:lblAlgn val="ctr"/>
        <c:lblOffset val="100"/>
        <c:noMultiLvlLbl val="0"/>
      </c:catAx>
      <c:valAx>
        <c:axId val="647644160"/>
        <c:scaling>
          <c:orientation val="minMax"/>
          <c:max val="4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3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88732486519221E-2"/>
          <c:y val="3.3888208954130056E-2"/>
          <c:w val="0.86305814065230602"/>
          <c:h val="0.86539988713897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'Ali je revija vpisana v WoS'!$F$3</c:f>
              <c:strCache>
                <c:ptCount val="1"/>
                <c:pt idx="0">
                  <c:v>Število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'Ali je revija vpisana v WoS'!$E$4:$E$5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'Ali je revija vpisana v WoS'!$F$4:$F$5</c:f>
              <c:numCache>
                <c:formatCode>General</c:formatCode>
                <c:ptCount val="2"/>
                <c:pt idx="0">
                  <c:v>12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5-44A2-ABC8-8737B39AE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46336"/>
        <c:axId val="647637632"/>
      </c:barChart>
      <c:catAx>
        <c:axId val="64764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37632"/>
        <c:crosses val="autoZero"/>
        <c:auto val="1"/>
        <c:lblAlgn val="ctr"/>
        <c:lblOffset val="100"/>
        <c:noMultiLvlLbl val="0"/>
      </c:catAx>
      <c:valAx>
        <c:axId val="647637632"/>
        <c:scaling>
          <c:orientation val="minMax"/>
          <c:max val="4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17758407666478"/>
          <c:y val="6.4652286288930785E-2"/>
          <c:w val="0.8970350320793234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'Je revija vpisana v DOAJ'!$E$3:$E$4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'Je revija vpisana v DOAJ'!$F$3:$F$4</c:f>
              <c:numCache>
                <c:formatCode>General</c:formatCode>
                <c:ptCount val="2"/>
                <c:pt idx="0">
                  <c:v>22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06-4741-9583-068B6A13E0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41984"/>
        <c:axId val="647644704"/>
      </c:barChart>
      <c:catAx>
        <c:axId val="64764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4704"/>
        <c:crosses val="autoZero"/>
        <c:auto val="1"/>
        <c:lblAlgn val="ctr"/>
        <c:lblOffset val="100"/>
        <c:noMultiLvlLbl val="0"/>
      </c:catAx>
      <c:valAx>
        <c:axId val="647644704"/>
        <c:scaling>
          <c:orientation val="minMax"/>
          <c:max val="4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'Ali je revija vpisana v dlib'!$E$4:$E$5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'Ali je revija vpisana v dlib'!$F$4:$F$5</c:f>
              <c:numCache>
                <c:formatCode>General</c:formatCode>
                <c:ptCount val="2"/>
                <c:pt idx="0">
                  <c:v>43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C2-4226-A5FE-E35F3C27B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45792"/>
        <c:axId val="647646880"/>
      </c:barChart>
      <c:catAx>
        <c:axId val="64764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6880"/>
        <c:crosses val="autoZero"/>
        <c:auto val="1"/>
        <c:lblAlgn val="ctr"/>
        <c:lblOffset val="100"/>
        <c:noMultiLvlLbl val="0"/>
      </c:catAx>
      <c:valAx>
        <c:axId val="647646880"/>
        <c:scaling>
          <c:orientation val="minMax"/>
          <c:max val="4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'So vsi članki 2017 v Cobissu'!$D$3:$D$4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'So vsi članki 2017 v Cobissu'!$E$3:$E$4</c:f>
              <c:numCache>
                <c:formatCode>General</c:formatCode>
                <c:ptCount val="2"/>
                <c:pt idx="0">
                  <c:v>35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D-45F9-83C3-A7F9D2B1CC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31648"/>
        <c:axId val="647633280"/>
      </c:barChart>
      <c:catAx>
        <c:axId val="64763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33280"/>
        <c:crosses val="autoZero"/>
        <c:auto val="1"/>
        <c:lblAlgn val="ctr"/>
        <c:lblOffset val="100"/>
        <c:noMultiLvlLbl val="0"/>
      </c:catAx>
      <c:valAx>
        <c:axId val="647633280"/>
        <c:scaling>
          <c:orientation val="minMax"/>
          <c:max val="4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32750900462076E-2"/>
          <c:y val="2.9395079207501913E-2"/>
          <c:w val="0.91619562594403281"/>
          <c:h val="0.47508365465312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'Monografije v 2017'!$B$1</c:f>
              <c:strCache>
                <c:ptCount val="1"/>
                <c:pt idx="0">
                  <c:v>Št. izdanih monografij z ISBN številko v letu 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'Monografije v 2017'!$A$2:$A$27</c:f>
              <c:strCache>
                <c:ptCount val="26"/>
                <c:pt idx="0">
                  <c:v>Akademija za glasbo</c:v>
                </c:pt>
                <c:pt idx="1">
                  <c:v>Akademija za gledališče, radio, film in televizijo</c:v>
                </c:pt>
                <c:pt idx="2">
                  <c:v>Akademija za likovno umetnost in oblikovanje</c:v>
                </c:pt>
                <c:pt idx="3">
                  <c:v>Biotehniška fakulteta</c:v>
                </c:pt>
                <c:pt idx="4">
                  <c:v>Ekonomska fakulteta</c:v>
                </c:pt>
                <c:pt idx="5">
                  <c:v>Fakulteta za arhitekturo</c:v>
                </c:pt>
                <c:pt idx="6">
                  <c:v>Fakulteta za družbene vede</c:v>
                </c:pt>
                <c:pt idx="7">
                  <c:v>Fakulteta za elektrotehniko</c:v>
                </c:pt>
                <c:pt idx="8">
                  <c:v>Fakulteta za farmacijo</c:v>
                </c:pt>
                <c:pt idx="9">
                  <c:v>Fakulteta za gradbeništvo in geodezijo</c:v>
                </c:pt>
                <c:pt idx="10">
                  <c:v>Fakulteta za kemijo in kemijsko tehnologijo</c:v>
                </c:pt>
                <c:pt idx="11">
                  <c:v>Fakulteta za matematiko in fiziko</c:v>
                </c:pt>
                <c:pt idx="12">
                  <c:v>Fakulteta za pomorstvo in promet</c:v>
                </c:pt>
                <c:pt idx="13">
                  <c:v>Fakulteta za računalništvo in informatiko</c:v>
                </c:pt>
                <c:pt idx="14">
                  <c:v>Fakulteta za socialno delo</c:v>
                </c:pt>
                <c:pt idx="15">
                  <c:v>Fakulteta za strojništvo</c:v>
                </c:pt>
                <c:pt idx="16">
                  <c:v>Fakulteta za šport</c:v>
                </c:pt>
                <c:pt idx="17">
                  <c:v>Fakulteta za upravo</c:v>
                </c:pt>
                <c:pt idx="18">
                  <c:v>Filozofska fakulteta</c:v>
                </c:pt>
                <c:pt idx="19">
                  <c:v>Medicinska fakulteta</c:v>
                </c:pt>
                <c:pt idx="20">
                  <c:v>Naravoslovno-tehniška fakulteta</c:v>
                </c:pt>
                <c:pt idx="21">
                  <c:v>Pedagoška fakulteta</c:v>
                </c:pt>
                <c:pt idx="22">
                  <c:v>Pravna fakulteta</c:v>
                </c:pt>
                <c:pt idx="23">
                  <c:v>Teološka fakulteta</c:v>
                </c:pt>
                <c:pt idx="24">
                  <c:v>Veterinarska fakulteta</c:v>
                </c:pt>
                <c:pt idx="25">
                  <c:v>Zdravstvena fakulteta</c:v>
                </c:pt>
              </c:strCache>
            </c:strRef>
          </c:cat>
          <c:val>
            <c:numRef>
              <c:f>'Monografije v 2017'!$B$2:$B$27</c:f>
              <c:numCache>
                <c:formatCode>General</c:formatCode>
                <c:ptCount val="26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20</c:v>
                </c:pt>
                <c:pt idx="4">
                  <c:v>12</c:v>
                </c:pt>
                <c:pt idx="5">
                  <c:v>8</c:v>
                </c:pt>
                <c:pt idx="6">
                  <c:v>12</c:v>
                </c:pt>
                <c:pt idx="7">
                  <c:v>17</c:v>
                </c:pt>
                <c:pt idx="8">
                  <c:v>3</c:v>
                </c:pt>
                <c:pt idx="9">
                  <c:v>5</c:v>
                </c:pt>
                <c:pt idx="10">
                  <c:v>10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18</c:v>
                </c:pt>
                <c:pt idx="16">
                  <c:v>7</c:v>
                </c:pt>
                <c:pt idx="17">
                  <c:v>11</c:v>
                </c:pt>
                <c:pt idx="18">
                  <c:v>79</c:v>
                </c:pt>
                <c:pt idx="19">
                  <c:v>16</c:v>
                </c:pt>
                <c:pt idx="20">
                  <c:v>5</c:v>
                </c:pt>
                <c:pt idx="21">
                  <c:v>11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DA-4C4E-994B-91B262F9D0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45248"/>
        <c:axId val="647642528"/>
      </c:barChart>
      <c:catAx>
        <c:axId val="64764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2528"/>
        <c:crosses val="autoZero"/>
        <c:auto val="1"/>
        <c:lblAlgn val="ctr"/>
        <c:lblOffset val="100"/>
        <c:noMultiLvlLbl val="0"/>
      </c:catAx>
      <c:valAx>
        <c:axId val="647642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30</a:t>
                    </a:r>
                    <a:r>
                      <a:rPr lang="en-US" sz="1800" b="0" i="0" u="none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 %</a:t>
                    </a:r>
                    <a:endParaRPr lang="en-US" sz="18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8E7-41E2-BFFB-B5337A804B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/>
                      <a:t>42</a:t>
                    </a:r>
                    <a:r>
                      <a:rPr lang="en-US" sz="1800" b="0" i="0" u="none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 %</a:t>
                    </a:r>
                    <a:endParaRPr lang="en-US" sz="18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E7-41E2-BFFB-B5337A804B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dirty="0"/>
                      <a:t>28</a:t>
                    </a:r>
                    <a:r>
                      <a:rPr lang="en-US" sz="1800" b="0" i="0" u="none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 %</a:t>
                    </a:r>
                    <a:endParaRPr lang="en-US" sz="18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8E7-41E2-BFFB-B5337A804B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List1!$A$1:$C$1</c:f>
              <c:strCache>
                <c:ptCount val="3"/>
                <c:pt idx="0">
                  <c:v>Odstotek znanstvenih monografij glede na celotno število izdanih knjig v letu 2017</c:v>
                </c:pt>
                <c:pt idx="1">
                  <c:v>Odstotek univerzitetnih učbenikov glede na celotno število izdanih knjig v letu 2017</c:v>
                </c:pt>
                <c:pt idx="2">
                  <c:v>Odstotek strokovnih publikacij glede na celotno število izdanih knjig v letu 2017</c:v>
                </c:pt>
              </c:strCache>
            </c:strRef>
          </c:cat>
          <c:val>
            <c:numRef>
              <c:f>List1!$A$2:$C$2</c:f>
              <c:numCache>
                <c:formatCode>0%</c:formatCode>
                <c:ptCount val="3"/>
                <c:pt idx="0">
                  <c:v>0.29855075000000031</c:v>
                </c:pt>
                <c:pt idx="1">
                  <c:v>0.42160833333333336</c:v>
                </c:pt>
                <c:pt idx="2">
                  <c:v>0.27997500000000008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E7-41E2-BFFB-B5337A804B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08446537059602"/>
          <c:y val="0.13632182955817915"/>
          <c:w val="0.33808973580763657"/>
          <c:h val="0.6944536733477521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'Prostodostopne 2017'!$D$2:$D$14</c:f>
              <c:strCache>
                <c:ptCount val="13"/>
                <c:pt idx="0">
                  <c:v>Pedagoška fakulteta</c:v>
                </c:pt>
                <c:pt idx="1">
                  <c:v>Fakulteta za gradbeništvo in geodezijo</c:v>
                </c:pt>
                <c:pt idx="2">
                  <c:v>Biotehniška fakulteta</c:v>
                </c:pt>
                <c:pt idx="3">
                  <c:v>Filozofska fakulteta</c:v>
                </c:pt>
                <c:pt idx="4">
                  <c:v>Fakulteta za upravo</c:v>
                </c:pt>
                <c:pt idx="5">
                  <c:v>Fakulteta za farmacijo</c:v>
                </c:pt>
                <c:pt idx="6">
                  <c:v>Fakulteta za kemijo in kemijsko tehnologijo</c:v>
                </c:pt>
                <c:pt idx="7">
                  <c:v>Fakulteta za strojništvo</c:v>
                </c:pt>
                <c:pt idx="8">
                  <c:v>Medicinska fakulteta</c:v>
                </c:pt>
                <c:pt idx="9">
                  <c:v>Pravna fakulteta</c:v>
                </c:pt>
                <c:pt idx="10">
                  <c:v>Fakulteta za elektrotehniko</c:v>
                </c:pt>
                <c:pt idx="11">
                  <c:v>Fakulteta za družbene vede</c:v>
                </c:pt>
                <c:pt idx="12">
                  <c:v>Zdravstvena fakulteta</c:v>
                </c:pt>
              </c:strCache>
            </c:strRef>
          </c:cat>
          <c:val>
            <c:numRef>
              <c:f>'Prostodostopne 2017'!$E$2:$E$14</c:f>
              <c:numCache>
                <c:formatCode>0\ %</c:formatCode>
                <c:ptCount val="13"/>
                <c:pt idx="0">
                  <c:v>0.63630000000000064</c:v>
                </c:pt>
                <c:pt idx="1">
                  <c:v>0.60000000000000064</c:v>
                </c:pt>
                <c:pt idx="2">
                  <c:v>0.56000000000000005</c:v>
                </c:pt>
                <c:pt idx="3">
                  <c:v>0.5</c:v>
                </c:pt>
                <c:pt idx="4">
                  <c:v>0.36360000000000031</c:v>
                </c:pt>
                <c:pt idx="5">
                  <c:v>0.33330000000000165</c:v>
                </c:pt>
                <c:pt idx="6">
                  <c:v>0.30000000000000032</c:v>
                </c:pt>
                <c:pt idx="7">
                  <c:v>0.27780000000000032</c:v>
                </c:pt>
                <c:pt idx="8">
                  <c:v>0.25</c:v>
                </c:pt>
                <c:pt idx="9">
                  <c:v>0.25</c:v>
                </c:pt>
                <c:pt idx="10">
                  <c:v>0.23500000000000001</c:v>
                </c:pt>
                <c:pt idx="11">
                  <c:v>0.16669999999999999</c:v>
                </c:pt>
                <c:pt idx="12">
                  <c:v>0.13339999999999999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C4-45E5-B298-9329C9EDFB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7638720"/>
        <c:axId val="647632736"/>
      </c:barChart>
      <c:catAx>
        <c:axId val="64763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47632736"/>
        <c:crosses val="autoZero"/>
        <c:auto val="1"/>
        <c:lblAlgn val="ctr"/>
        <c:lblOffset val="100"/>
        <c:noMultiLvlLbl val="0"/>
      </c:catAx>
      <c:valAx>
        <c:axId val="647632736"/>
        <c:scaling>
          <c:orientation val="minMax"/>
        </c:scaling>
        <c:delete val="0"/>
        <c:axPos val="l"/>
        <c:numFmt formatCode="0\ 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4763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'Subvencije ARRS'!$B$1</c:f>
              <c:strCache>
                <c:ptCount val="1"/>
                <c:pt idx="0">
                  <c:v>Višina subvencij ARRs za monografije v letu 2018</c:v>
                </c:pt>
              </c:strCache>
            </c:strRef>
          </c:tx>
          <c:dLbls>
            <c:dLbl>
              <c:idx val="3"/>
              <c:layout>
                <c:manualLayout>
                  <c:x val="-3.4149974291535649E-2"/>
                  <c:y val="7.41338525102193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34-4146-881C-7EC07232325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2713611924377048E-2"/>
                  <c:y val="5.75075304476779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34-4146-881C-7EC07232325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9309370654795086"/>
                  <c:y val="-3.85691612106838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sl-S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334-4146-881C-7EC072323251}"/>
                </c:ext>
                <c:ext xmlns:c15="http://schemas.microsoft.com/office/drawing/2012/chart" uri="{CE6537A1-D6FC-4f65-9D91-7224C49458BB}">
                  <c15:layout>
                    <c:manualLayout>
                      <c:w val="0.13742070356514752"/>
                      <c:h val="6.30457442866947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'Subvencije ARRS'!$A$2:$A$9</c:f>
              <c:strCache>
                <c:ptCount val="8"/>
                <c:pt idx="0">
                  <c:v>Filozofska fakulteta</c:v>
                </c:pt>
                <c:pt idx="1">
                  <c:v>Fakulteta za družbene vede</c:v>
                </c:pt>
                <c:pt idx="2">
                  <c:v>Teološka fakulteta</c:v>
                </c:pt>
                <c:pt idx="3">
                  <c:v>Fakulteta za šport</c:v>
                </c:pt>
                <c:pt idx="4">
                  <c:v>Pravna fakulteta</c:v>
                </c:pt>
                <c:pt idx="5">
                  <c:v>Fakulteta za socialno delo</c:v>
                </c:pt>
                <c:pt idx="6">
                  <c:v>Biotehniška fakulteta</c:v>
                </c:pt>
                <c:pt idx="7">
                  <c:v>Fakulteta za upravo</c:v>
                </c:pt>
              </c:strCache>
            </c:strRef>
          </c:cat>
          <c:val>
            <c:numRef>
              <c:f>'Subvencije ARRS'!$B$2:$B$9</c:f>
              <c:numCache>
                <c:formatCode>_-* #,##0.00\ [$€-424]_-;\-* #,##0.00\ [$€-424]_-;_-* "-"??\ [$€-424]_-;_-@_-</c:formatCode>
                <c:ptCount val="8"/>
                <c:pt idx="0">
                  <c:v>92944.670000000027</c:v>
                </c:pt>
                <c:pt idx="1">
                  <c:v>21759.08</c:v>
                </c:pt>
                <c:pt idx="2">
                  <c:v>14584.88</c:v>
                </c:pt>
                <c:pt idx="3">
                  <c:v>10730.62</c:v>
                </c:pt>
                <c:pt idx="4">
                  <c:v>4327.29</c:v>
                </c:pt>
                <c:pt idx="5">
                  <c:v>3508.2599999999998</c:v>
                </c:pt>
                <c:pt idx="6">
                  <c:v>3074.65</c:v>
                </c:pt>
                <c:pt idx="7">
                  <c:v>1051.1599999999999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4-44CA-9AA9-D9C0B48876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22207174598156"/>
          <c:y val="7.4444321409365286E-2"/>
          <c:w val="0.36077793145783421"/>
          <c:h val="0.87511908316127884"/>
        </c:manualLayout>
      </c:layout>
      <c:overlay val="0"/>
      <c:txPr>
        <a:bodyPr/>
        <a:lstStyle/>
        <a:p>
          <a:pPr>
            <a:defRPr sz="2000"/>
          </a:pPr>
          <a:endParaRPr lang="sl-SI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[Seznam revij UL - FINAL.XLSX]List5!Vrtilna tabela2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l-SI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l-SI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List5!$B$3</c:f>
              <c:strCache>
                <c:ptCount val="1"/>
                <c:pt idx="0">
                  <c:v>Vsota</c:v>
                </c:pt>
              </c:strCache>
            </c:strRef>
          </c:tx>
          <c:explosion val="3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List5!$A$4:$A$9</c:f>
              <c:strCache>
                <c:ptCount val="5"/>
                <c:pt idx="0">
                  <c:v>Biotehnika</c:v>
                </c:pt>
                <c:pt idx="1">
                  <c:v>Družboslovje</c:v>
                </c:pt>
                <c:pt idx="2">
                  <c:v>Humanistika</c:v>
                </c:pt>
                <c:pt idx="3">
                  <c:v>Naravoslovje</c:v>
                </c:pt>
                <c:pt idx="4">
                  <c:v>Tehnika</c:v>
                </c:pt>
              </c:strCache>
            </c:strRef>
          </c:cat>
          <c:val>
            <c:numRef>
              <c:f>List5!$B$4:$B$9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17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90-4AA1-A2C4-347B077A9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25243045077642"/>
          <c:y val="0.16107720909886269"/>
          <c:w val="0.28481364356682631"/>
          <c:h val="0.67321558763488243"/>
        </c:manualLayout>
      </c:layout>
      <c:overlay val="0"/>
      <c:txPr>
        <a:bodyPr/>
        <a:lstStyle/>
        <a:p>
          <a:pPr>
            <a:defRPr sz="1800">
              <a:latin typeface="Garamond" panose="02020404030301010803" pitchFamily="18" charset="0"/>
            </a:defRPr>
          </a:pPr>
          <a:endParaRPr lang="sl-SI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2800"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sl-S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 revija tiska'!$D$2:$D$3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'Se revija tiska'!$E$2:$E$3</c:f>
              <c:numCache>
                <c:formatCode>General</c:formatCode>
                <c:ptCount val="2"/>
                <c:pt idx="0">
                  <c:v>42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81-404F-B654-D77D4FD426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7643072"/>
        <c:axId val="647643616"/>
      </c:barChart>
      <c:catAx>
        <c:axId val="64764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3616"/>
        <c:crosses val="autoZero"/>
        <c:auto val="1"/>
        <c:lblAlgn val="ctr"/>
        <c:lblOffset val="100"/>
        <c:noMultiLvlLbl val="0"/>
      </c:catAx>
      <c:valAx>
        <c:axId val="64764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sl-SI"/>
          </a:p>
        </c:txPr>
        <c:crossAx val="6476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22287839020122"/>
          <c:y val="3.7037037037037056E-2"/>
          <c:w val="0.53888888888888964"/>
          <c:h val="0.89814814814814814"/>
        </c:manualLayout>
      </c:layout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4.2769324699868557E-17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F9-4B4E-BBD2-873E387EDB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'Ali revija izhaja v e-obliki '!$E$3:$E$5</c:f>
              <c:strCache>
                <c:ptCount val="3"/>
                <c:pt idx="0">
                  <c:v>PDF</c:v>
                </c:pt>
                <c:pt idx="1">
                  <c:v>PDF in ePUB</c:v>
                </c:pt>
                <c:pt idx="2">
                  <c:v>NE</c:v>
                </c:pt>
              </c:strCache>
            </c:strRef>
          </c:cat>
          <c:val>
            <c:numRef>
              <c:f>'Ali revija izhaja v e-obliki '!$F$3:$F$5</c:f>
              <c:numCache>
                <c:formatCode>General</c:formatCode>
                <c:ptCount val="3"/>
                <c:pt idx="0">
                  <c:v>42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F9-4B4E-BBD2-873E387EDBC4}"/>
            </c:ext>
          </c:extLst>
        </c:ser>
        <c:ser>
          <c:idx val="1"/>
          <c:order val="1"/>
          <c:tx>
            <c:strRef>
              <c:f>'Ali revija izhaja v e-obliki '!$A$1</c:f>
              <c:strCache>
                <c:ptCount val="1"/>
                <c:pt idx="0">
                  <c:v>Ali revija izhaja v e-obliki? Če ja, kakšen format (PDF, ePub, XML, html)?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F9-4B4E-BBD2-873E387EDB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941297116244638"/>
          <c:y val="0.19398326470978883"/>
          <c:w val="0.24697717314001241"/>
          <c:h val="0.63026890617540265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07655293088565E-2"/>
          <c:y val="3.7037037037037056E-2"/>
          <c:w val="0.53888888888888964"/>
          <c:h val="0.89814814814814814"/>
        </c:manualLayout>
      </c:layout>
      <c:pieChart>
        <c:varyColors val="1"/>
        <c:ser>
          <c:idx val="0"/>
          <c:order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A6-43C4-9D1E-A0EE30976F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'Ali je revija prosto dostopna'!$E$3:$E$5</c:f>
              <c:strCache>
                <c:ptCount val="3"/>
                <c:pt idx="0">
                  <c:v>Ali je revija prosto dostopna</c:v>
                </c:pt>
                <c:pt idx="1">
                  <c:v>DA</c:v>
                </c:pt>
                <c:pt idx="2">
                  <c:v>NE</c:v>
                </c:pt>
              </c:strCache>
            </c:strRef>
          </c:cat>
          <c:val>
            <c:numRef>
              <c:f>'Ali je revija prosto dostopna'!$F$3:$F$5</c:f>
              <c:numCache>
                <c:formatCode>General</c:formatCode>
                <c:ptCount val="3"/>
                <c:pt idx="1">
                  <c:v>41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A6-43C4-9D1E-A0EE30976F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001842671090829"/>
          <c:y val="0.17997958588509808"/>
          <c:w val="0.25558948996617081"/>
          <c:h val="0.66781824146981772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>
          <a:latin typeface="Garamond" panose="02020404030301010803" pitchFamily="18" charset="0"/>
        </a:defRPr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42D42F7-12C3-4457-90BB-7C11E7910855}" type="presOf" srcId="{5E182F81-A3C9-496D-8C29-B78C2FC7DAC9}" destId="{9008DDB0-411D-4713-856C-917126CE97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6FB3A7CA-63D4-454D-9FC7-CCE1812FF27A}" type="presOf" srcId="{F3D73A55-21B5-4D8D-A12D-9E59CE8F4B1B}" destId="{5B67485B-25C3-45D0-B5C9-31EAA1147534}" srcOrd="0" destOrd="0" presId="urn:microsoft.com/office/officeart/2005/8/layout/chevron1"/>
    <dgm:cxn modelId="{15BC8405-04A4-43C7-AD4A-4F23913F479A}" type="presOf" srcId="{5E182F81-A3C9-496D-8C29-B78C2FC7DAC9}" destId="{9008DDB0-411D-4713-856C-917126CE9734}" srcOrd="0" destOrd="0" presId="urn:microsoft.com/office/officeart/2005/8/layout/chevron1"/>
    <dgm:cxn modelId="{44748284-19D8-4BE7-8107-812E3CACBB28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A07BEFF-D5FE-40D8-B7B2-496AF97870E3}" type="presOf" srcId="{5E182F81-A3C9-496D-8C29-B78C2FC7DAC9}" destId="{9008DDB0-411D-4713-856C-917126CE97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6FB3A7CA-63D4-454D-9FC7-CCE1812FF27A}" type="presOf" srcId="{F3D73A55-21B5-4D8D-A12D-9E59CE8F4B1B}" destId="{5B67485B-25C3-45D0-B5C9-31EAA1147534}" srcOrd="0" destOrd="0" presId="urn:microsoft.com/office/officeart/2005/8/layout/chevron1"/>
    <dgm:cxn modelId="{15BC8405-04A4-43C7-AD4A-4F23913F479A}" type="presOf" srcId="{5E182F81-A3C9-496D-8C29-B78C2FC7DAC9}" destId="{9008DDB0-411D-4713-856C-917126CE9734}" srcOrd="0" destOrd="0" presId="urn:microsoft.com/office/officeart/2005/8/layout/chevron1"/>
    <dgm:cxn modelId="{44748284-19D8-4BE7-8107-812E3CACBB28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F32257FD-37C6-4E58-BE87-69B0651C31AB}" type="presOf" srcId="{F3D73A55-21B5-4D8D-A12D-9E59CE8F4B1B}" destId="{5B67485B-25C3-45D0-B5C9-31EAA1147534}" srcOrd="0" destOrd="0" presId="urn:microsoft.com/office/officeart/2005/8/layout/chevron1"/>
    <dgm:cxn modelId="{C9745355-81F9-4B43-9E86-1173A292A94E}" type="presOf" srcId="{5E182F81-A3C9-496D-8C29-B78C2FC7DAC9}" destId="{9008DDB0-411D-4713-856C-917126CE9734}" srcOrd="0" destOrd="0" presId="urn:microsoft.com/office/officeart/2005/8/layout/chevron1"/>
    <dgm:cxn modelId="{80B7FE55-E3DD-4E78-B464-5BE2A04286E4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132ED599-0C3A-49DF-AA73-C03078A31DFC}" type="presOf" srcId="{5E182F81-A3C9-496D-8C29-B78C2FC7DAC9}" destId="{9008DDB0-411D-4713-856C-917126CE9734}" srcOrd="0" destOrd="0" presId="urn:microsoft.com/office/officeart/2005/8/layout/chevron1"/>
    <dgm:cxn modelId="{936DFD00-9391-469D-8B48-8480483EB48F}" type="presOf" srcId="{F3D73A55-21B5-4D8D-A12D-9E59CE8F4B1B}" destId="{5B67485B-25C3-45D0-B5C9-31EAA1147534}" srcOrd="0" destOrd="0" presId="urn:microsoft.com/office/officeart/2005/8/layout/chevron1"/>
    <dgm:cxn modelId="{A2ADDFDE-C9E5-4279-BCE6-7E5527AB6CF5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4DD8492-9E7D-4288-BA0E-279FB9E3ACED}" type="presOf" srcId="{F3D73A55-21B5-4D8D-A12D-9E59CE8F4B1B}" destId="{5B67485B-25C3-45D0-B5C9-31EAA11475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F72D7215-3BCF-47B0-8E79-FA50651316C0}" type="presOf" srcId="{5E182F81-A3C9-496D-8C29-B78C2FC7DAC9}" destId="{9008DDB0-411D-4713-856C-917126CE9734}" srcOrd="0" destOrd="0" presId="urn:microsoft.com/office/officeart/2005/8/layout/chevron1"/>
    <dgm:cxn modelId="{491E0B98-B099-423B-B72D-3D74D78A6D6D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182F81-A3C9-496D-8C29-B78C2FC7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D73A55-21B5-4D8D-A12D-9E59CE8F4B1B}">
      <dgm:prSet phldrT="[besedil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baseline="10000" dirty="0">
            <a:solidFill>
              <a:schemeClr val="bg1"/>
            </a:solidFill>
          </a:endParaRPr>
        </a:p>
      </dgm:t>
    </dgm:pt>
    <dgm:pt modelId="{BE9B4394-F88A-4E2D-8E22-0B7EDACD938A}" type="parTrans" cxnId="{0D731AC8-6512-4B24-B526-D55CDDC1D37E}">
      <dgm:prSet/>
      <dgm:spPr/>
      <dgm:t>
        <a:bodyPr/>
        <a:lstStyle/>
        <a:p>
          <a:endParaRPr lang="sl-SI"/>
        </a:p>
      </dgm:t>
    </dgm:pt>
    <dgm:pt modelId="{BC85E8AB-C159-460D-9655-8F603E89DC58}" type="sibTrans" cxnId="{0D731AC8-6512-4B24-B526-D55CDDC1D37E}">
      <dgm:prSet/>
      <dgm:spPr/>
      <dgm:t>
        <a:bodyPr/>
        <a:lstStyle/>
        <a:p>
          <a:endParaRPr lang="sl-SI"/>
        </a:p>
      </dgm:t>
    </dgm:pt>
    <dgm:pt modelId="{9008DDB0-411D-4713-856C-917126CE9734}" type="pres">
      <dgm:prSet presAssocID="{5E182F81-A3C9-496D-8C29-B78C2FC7DAC9}" presName="Name0" presStyleCnt="0">
        <dgm:presLayoutVars>
          <dgm:dir/>
          <dgm:animLvl val="lvl"/>
          <dgm:resizeHandles val="exact"/>
        </dgm:presLayoutVars>
      </dgm:prSet>
      <dgm:spPr/>
    </dgm:pt>
    <dgm:pt modelId="{5B67485B-25C3-45D0-B5C9-31EAA1147534}" type="pres">
      <dgm:prSet presAssocID="{F3D73A55-21B5-4D8D-A12D-9E59CE8F4B1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72DFE3-99CC-4345-B93C-036440D5FC29}" type="presOf" srcId="{5E182F81-A3C9-496D-8C29-B78C2FC7DAC9}" destId="{9008DDB0-411D-4713-856C-917126CE9734}" srcOrd="0" destOrd="0" presId="urn:microsoft.com/office/officeart/2005/8/layout/chevron1"/>
    <dgm:cxn modelId="{0D731AC8-6512-4B24-B526-D55CDDC1D37E}" srcId="{5E182F81-A3C9-496D-8C29-B78C2FC7DAC9}" destId="{F3D73A55-21B5-4D8D-A12D-9E59CE8F4B1B}" srcOrd="0" destOrd="0" parTransId="{BE9B4394-F88A-4E2D-8E22-0B7EDACD938A}" sibTransId="{BC85E8AB-C159-460D-9655-8F603E89DC58}"/>
    <dgm:cxn modelId="{8016B5CC-5AFE-4B91-9D29-D2751EBDDE1E}" type="presOf" srcId="{F3D73A55-21B5-4D8D-A12D-9E59CE8F4B1B}" destId="{5B67485B-25C3-45D0-B5C9-31EAA1147534}" srcOrd="0" destOrd="0" presId="urn:microsoft.com/office/officeart/2005/8/layout/chevron1"/>
    <dgm:cxn modelId="{0435D101-F23A-40D4-AAB2-C9E165475E1C}" type="presParOf" srcId="{9008DDB0-411D-4713-856C-917126CE9734}" destId="{5B67485B-25C3-45D0-B5C9-31EAA114753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485B-25C3-45D0-B5C9-31EAA1147534}">
      <dsp:nvSpPr>
        <dsp:cNvPr id="0" name=""/>
        <dsp:cNvSpPr/>
      </dsp:nvSpPr>
      <dsp:spPr>
        <a:xfrm>
          <a:off x="3968" y="0"/>
          <a:ext cx="8120062" cy="105198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kern="1200" baseline="10000" dirty="0">
            <a:solidFill>
              <a:schemeClr val="bg1"/>
            </a:solidFill>
          </a:endParaRPr>
        </a:p>
      </dsp:txBody>
      <dsp:txXfrm>
        <a:off x="529960" y="0"/>
        <a:ext cx="7068079" cy="105198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485B-25C3-45D0-B5C9-31EAA1147534}">
      <dsp:nvSpPr>
        <dsp:cNvPr id="0" name=""/>
        <dsp:cNvSpPr/>
      </dsp:nvSpPr>
      <dsp:spPr>
        <a:xfrm>
          <a:off x="3968" y="0"/>
          <a:ext cx="8120062" cy="105198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kern="1200" baseline="10000" dirty="0">
            <a:solidFill>
              <a:schemeClr val="bg1"/>
            </a:solidFill>
          </a:endParaRPr>
        </a:p>
      </dsp:txBody>
      <dsp:txXfrm>
        <a:off x="529960" y="0"/>
        <a:ext cx="7068079" cy="105198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485B-25C3-45D0-B5C9-31EAA1147534}">
      <dsp:nvSpPr>
        <dsp:cNvPr id="0" name=""/>
        <dsp:cNvSpPr/>
      </dsp:nvSpPr>
      <dsp:spPr>
        <a:xfrm>
          <a:off x="3968" y="0"/>
          <a:ext cx="8120062" cy="105198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kern="1200" baseline="10000" dirty="0">
            <a:solidFill>
              <a:schemeClr val="bg1"/>
            </a:solidFill>
          </a:endParaRPr>
        </a:p>
      </dsp:txBody>
      <dsp:txXfrm>
        <a:off x="529960" y="0"/>
        <a:ext cx="7068079" cy="105198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485B-25C3-45D0-B5C9-31EAA1147534}">
      <dsp:nvSpPr>
        <dsp:cNvPr id="0" name=""/>
        <dsp:cNvSpPr/>
      </dsp:nvSpPr>
      <dsp:spPr>
        <a:xfrm>
          <a:off x="3968" y="0"/>
          <a:ext cx="8120062" cy="105198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kern="1200" baseline="10000" dirty="0">
            <a:solidFill>
              <a:schemeClr val="bg1"/>
            </a:solidFill>
          </a:endParaRPr>
        </a:p>
      </dsp:txBody>
      <dsp:txXfrm>
        <a:off x="529960" y="0"/>
        <a:ext cx="7068079" cy="105198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485B-25C3-45D0-B5C9-31EAA1147534}">
      <dsp:nvSpPr>
        <dsp:cNvPr id="0" name=""/>
        <dsp:cNvSpPr/>
      </dsp:nvSpPr>
      <dsp:spPr>
        <a:xfrm>
          <a:off x="3968" y="0"/>
          <a:ext cx="8120062" cy="105198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kern="1200" baseline="10000" dirty="0">
            <a:solidFill>
              <a:schemeClr val="bg1"/>
            </a:solidFill>
          </a:endParaRPr>
        </a:p>
      </dsp:txBody>
      <dsp:txXfrm>
        <a:off x="529960" y="0"/>
        <a:ext cx="7068079" cy="105198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485B-25C3-45D0-B5C9-31EAA1147534}">
      <dsp:nvSpPr>
        <dsp:cNvPr id="0" name=""/>
        <dsp:cNvSpPr/>
      </dsp:nvSpPr>
      <dsp:spPr>
        <a:xfrm>
          <a:off x="3968" y="0"/>
          <a:ext cx="8120062" cy="105198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Analiza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založniške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dejavnosti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na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članicah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/>
          </a:r>
          <a:b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</a:b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U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niverze</a:t>
          </a:r>
          <a:r>
            <a:rPr lang="en-GB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 v </a:t>
          </a:r>
          <a:r>
            <a:rPr lang="sl-SI" sz="3600" b="1" kern="1200" baseline="10000" dirty="0">
              <a:solidFill>
                <a:schemeClr val="bg1"/>
              </a:solidFill>
              <a:latin typeface="Garamond" panose="02020502050306020203" pitchFamily="18" charset="0"/>
            </a:rPr>
            <a:t>L</a:t>
          </a:r>
          <a:r>
            <a:rPr lang="en-GB" sz="3600" b="1" kern="1200" baseline="10000" dirty="0" err="1">
              <a:solidFill>
                <a:schemeClr val="bg1"/>
              </a:solidFill>
              <a:latin typeface="Garamond" panose="02020502050306020203" pitchFamily="18" charset="0"/>
            </a:rPr>
            <a:t>jubljani</a:t>
          </a:r>
          <a:endParaRPr lang="sl-SI" sz="3600" kern="1200" baseline="10000" dirty="0">
            <a:solidFill>
              <a:schemeClr val="bg1"/>
            </a:solidFill>
          </a:endParaRPr>
        </a:p>
      </dsp:txBody>
      <dsp:txXfrm>
        <a:off x="529960" y="0"/>
        <a:ext cx="7068079" cy="1051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FD377-DB3B-460C-9CB3-C8FD9B5A927C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9C23B-EC09-4EE1-8988-0ABA6C1D5C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549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9C23B-EC09-4EE1-8988-0ABA6C1D5C56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14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853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763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80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791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034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657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71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516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13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0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78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4929A-8C11-4436-9B48-278ED0214B4E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C142-EBEA-43A6-91BD-3D3C96FE6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926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8.svg"/><Relationship Id="rId7" Type="http://schemas.openxmlformats.org/officeDocument/2006/relationships/diagramLayout" Target="../diagrams/layout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4.xml"/><Relationship Id="rId5" Type="http://schemas.openxmlformats.org/officeDocument/2006/relationships/image" Target="../media/image2.png"/><Relationship Id="rId10" Type="http://schemas.microsoft.com/office/2007/relationships/diagramDrawing" Target="../diagrams/drawing14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.png"/><Relationship Id="rId9" Type="http://schemas.microsoft.com/office/2007/relationships/diagramDrawing" Target="../diagrams/drawing1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10" Type="http://schemas.openxmlformats.org/officeDocument/2006/relationships/chart" Target="../charts/chart9.xml"/><Relationship Id="rId4" Type="http://schemas.openxmlformats.org/officeDocument/2006/relationships/diagramData" Target="../diagrams/data18.xml"/><Relationship Id="rId9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4.xml"/><Relationship Id="rId11" Type="http://schemas.openxmlformats.org/officeDocument/2006/relationships/chart" Target="../charts/chart17.xml"/><Relationship Id="rId5" Type="http://schemas.openxmlformats.org/officeDocument/2006/relationships/diagramLayout" Target="../diagrams/layout24.xml"/><Relationship Id="rId10" Type="http://schemas.openxmlformats.org/officeDocument/2006/relationships/chart" Target="../charts/chart16.xml"/><Relationship Id="rId4" Type="http://schemas.openxmlformats.org/officeDocument/2006/relationships/diagramData" Target="../diagrams/data24.xml"/><Relationship Id="rId9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10" Type="http://schemas.openxmlformats.org/officeDocument/2006/relationships/chart" Target="../charts/chart19.xml"/><Relationship Id="rId4" Type="http://schemas.openxmlformats.org/officeDocument/2006/relationships/diagramData" Target="../diagrams/data25.xml"/><Relationship Id="rId9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30.xml"/><Relationship Id="rId3" Type="http://schemas.openxmlformats.org/officeDocument/2006/relationships/diagramLayout" Target="../diagrams/layout29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11" Type="http://schemas.openxmlformats.org/officeDocument/2006/relationships/diagramQuickStyle" Target="../diagrams/quickStyle30.xml"/><Relationship Id="rId5" Type="http://schemas.openxmlformats.org/officeDocument/2006/relationships/diagramColors" Target="../diagrams/colors29.xml"/><Relationship Id="rId10" Type="http://schemas.openxmlformats.org/officeDocument/2006/relationships/diagramLayout" Target="../diagrams/layout30.xml"/><Relationship Id="rId4" Type="http://schemas.openxmlformats.org/officeDocument/2006/relationships/diagramQuickStyle" Target="../diagrams/quickStyle29.xml"/><Relationship Id="rId9" Type="http://schemas.openxmlformats.org/officeDocument/2006/relationships/diagramData" Target="../diagrams/data30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5.png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50515305"/>
              </p:ext>
            </p:extLst>
          </p:nvPr>
        </p:nvGraphicFramePr>
        <p:xfrm>
          <a:off x="2070815" y="30161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CAFBFC6-2C21-499A-B048-B0F080EC8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AD5BB54-D99A-4EFE-9275-4F3BBAA5B7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ECE2F76-F8EA-45D9-AA38-4605E0630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350929"/>
              </p:ext>
            </p:extLst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675390C-9EB6-4E53-9D4D-A941DD9F66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54" y="1914363"/>
            <a:ext cx="7585092" cy="42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1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1" y="1559411"/>
            <a:ext cx="12192000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VIŠINA SUBVENCIJ ARRS ZA LETA 2015, 2016, 2017 IN 2018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75C65D0E-8795-46EA-A462-89DAF8F79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92954"/>
              </p:ext>
            </p:extLst>
          </p:nvPr>
        </p:nvGraphicFramePr>
        <p:xfrm>
          <a:off x="357187" y="2252659"/>
          <a:ext cx="11477625" cy="438215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xmlns="" val="3688739575"/>
                    </a:ext>
                  </a:extLst>
                </a:gridCol>
                <a:gridCol w="1712595">
                  <a:extLst>
                    <a:ext uri="{9D8B030D-6E8A-4147-A177-3AD203B41FA5}">
                      <a16:colId xmlns:a16="http://schemas.microsoft.com/office/drawing/2014/main" xmlns="" val="2083199287"/>
                    </a:ext>
                  </a:extLst>
                </a:gridCol>
                <a:gridCol w="1712595">
                  <a:extLst>
                    <a:ext uri="{9D8B030D-6E8A-4147-A177-3AD203B41FA5}">
                      <a16:colId xmlns:a16="http://schemas.microsoft.com/office/drawing/2014/main" xmlns="" val="1378909767"/>
                    </a:ext>
                  </a:extLst>
                </a:gridCol>
                <a:gridCol w="1712595">
                  <a:extLst>
                    <a:ext uri="{9D8B030D-6E8A-4147-A177-3AD203B41FA5}">
                      <a16:colId xmlns:a16="http://schemas.microsoft.com/office/drawing/2014/main" xmlns="" val="4277577518"/>
                    </a:ext>
                  </a:extLst>
                </a:gridCol>
                <a:gridCol w="1712595">
                  <a:extLst>
                    <a:ext uri="{9D8B030D-6E8A-4147-A177-3AD203B41FA5}">
                      <a16:colId xmlns:a16="http://schemas.microsoft.com/office/drawing/2014/main" xmlns="" val="2073017317"/>
                    </a:ext>
                  </a:extLst>
                </a:gridCol>
                <a:gridCol w="1712595">
                  <a:extLst>
                    <a:ext uri="{9D8B030D-6E8A-4147-A177-3AD203B41FA5}">
                      <a16:colId xmlns:a16="http://schemas.microsoft.com/office/drawing/2014/main" xmlns="" val="592410159"/>
                    </a:ext>
                  </a:extLst>
                </a:gridCol>
              </a:tblGrid>
              <a:tr h="536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Naziv fakultete / akademije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Višina subvencij ARRS v letu 2015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Višina subvencij ARRS v letu 2016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Višina subvencij ARRS  v letu 2017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Višina subvencij ARRS  v letu 2018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SKUPAJ višina subvencij </a:t>
                      </a:r>
                      <a:br>
                        <a:rPr lang="sl-SI" sz="1600" dirty="0">
                          <a:effectLst/>
                        </a:rPr>
                      </a:br>
                      <a:r>
                        <a:rPr lang="sl-SI" sz="1600" dirty="0">
                          <a:effectLst/>
                        </a:rPr>
                        <a:t>2015–2018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extLst>
                  <a:ext uri="{0D108BD9-81ED-4DB2-BD59-A6C34878D82A}">
                    <a16:rowId xmlns:a16="http://schemas.microsoft.com/office/drawing/2014/main" xmlns="" val="3049055117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Filozofska fakulteta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60.298,66 €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83.341,68 €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68.083,24 €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92.944,67 €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 304.668,25 €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3761913186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Fakulteta za družbene vede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25.939,86 €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25.297,78 €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17.726,54 €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21.759,08 €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 90.723,26 €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1255118299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Teološka fakulteta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10.470,84 €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7.388,74 €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9.648,57 €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14.584,88 €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 42.093,03 €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1018434562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Fakulteta za šport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8.939,69 €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9.162,38 €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10.730,62 €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 28.832,69 € </a:t>
                      </a:r>
                      <a:endParaRPr lang="sl-SI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2034023040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Pravna fakulteta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4.944,81 €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3.105,36 €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3.683,96 €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4.327,29 €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 16.061,42 €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4233053484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Pedagoška fakulteta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2.819,41 €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2.882,01 €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8.130,36 €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 13.831,78 € </a:t>
                      </a:r>
                      <a:endParaRPr lang="sl-SI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636256507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Fakulteta za arhitekturo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5.981,49 €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2.487,87 €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 8.469,36 €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4173290359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Biotehniška fakulteta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2.060,64 €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3.074,65 €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 5.135,29 € </a:t>
                      </a:r>
                      <a:endParaRPr lang="sl-SI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3916297754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Fakulteta za socialno delo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1.014,99 €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3.508,26 €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 4.523,25 €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1009211628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Fakulteta za upravo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1.195,07 €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1.913,75 €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1.051,16 €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 4.159,98 € </a:t>
                      </a:r>
                      <a:endParaRPr lang="sl-SI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2693105627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Medicinska fakulteta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2.819,41 €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 2.819,41 €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1302119290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Ekonomska fakulteta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867,51 €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842,99 €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- €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 €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 1.710,50 €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1077298042"/>
                  </a:ext>
                </a:extLst>
              </a:tr>
              <a:tr h="26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SKUPAJ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124.096,67 €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135.276,65 €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111.674,29 €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151.980,61 €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 523.028,22 €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1" marR="50411" marT="0" marB="0"/>
                </a:tc>
                <a:extLst>
                  <a:ext uri="{0D108BD9-81ED-4DB2-BD59-A6C34878D82A}">
                    <a16:rowId xmlns:a16="http://schemas.microsoft.com/office/drawing/2014/main" xmlns="" val="2298706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02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F9C9082D-E5D4-4791-A39C-6CAD69E69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389411"/>
              </p:ext>
            </p:extLst>
          </p:nvPr>
        </p:nvGraphicFramePr>
        <p:xfrm>
          <a:off x="1590674" y="2386878"/>
          <a:ext cx="9010651" cy="428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11AD470D-9B4A-444B-8729-693371EC47AF}"/>
              </a:ext>
            </a:extLst>
          </p:cNvPr>
          <p:cNvSpPr/>
          <p:nvPr/>
        </p:nvSpPr>
        <p:spPr>
          <a:xfrm>
            <a:off x="1" y="1559411"/>
            <a:ext cx="12192000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VIŠINA SUBVENCIJ ARRS ZA MONOGRAFIJE V LETU 2018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E159249-1DDA-45C6-B1A7-6D8554FF55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0" y="2147543"/>
            <a:ext cx="8699129" cy="4349565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38E9FD7E-933D-45E9-BFEF-F92CA5457DDE}"/>
              </a:ext>
            </a:extLst>
          </p:cNvPr>
          <p:cNvSpPr/>
          <p:nvPr/>
        </p:nvSpPr>
        <p:spPr>
          <a:xfrm>
            <a:off x="1" y="1559411"/>
            <a:ext cx="12192000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POGLED NA SKUPNO UNIVERZITETNO ZALOŽBO NA ČLANICAH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45A6737E-667A-4F11-9CF4-1303B606F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706" y="1372648"/>
            <a:ext cx="9862144" cy="61638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09213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5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1" y="1377058"/>
            <a:ext cx="12192000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ZNANSTVENE REVIJE NA UNIVERZI V LJUBLJANI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42176A52-B7E4-47F3-9263-70ECD5AAF083}"/>
              </a:ext>
            </a:extLst>
          </p:cNvPr>
          <p:cNvSpPr txBox="1"/>
          <p:nvPr/>
        </p:nvSpPr>
        <p:spPr>
          <a:xfrm>
            <a:off x="9495804" y="2570294"/>
            <a:ext cx="23824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u="sng" dirty="0">
                <a:latin typeface="Garamond" panose="02020404030301010803" pitchFamily="18" charset="0"/>
              </a:rPr>
              <a:t>46 revij</a:t>
            </a:r>
            <a:r>
              <a:rPr lang="sl-SI" sz="4800" dirty="0">
                <a:latin typeface="Garamond" panose="02020404030301010803" pitchFamily="18" charset="0"/>
              </a:rPr>
              <a:t/>
            </a:r>
            <a:br>
              <a:rPr lang="sl-SI" sz="4800" dirty="0">
                <a:latin typeface="Garamond" panose="02020404030301010803" pitchFamily="18" charset="0"/>
              </a:rPr>
            </a:br>
            <a:r>
              <a:rPr lang="sl-SI" sz="4800" dirty="0">
                <a:latin typeface="Garamond" panose="02020404030301010803" pitchFamily="18" charset="0"/>
              </a:rPr>
              <a:t>= 130 zvezkov na leto</a:t>
            </a:r>
          </a:p>
        </p:txBody>
      </p:sp>
    </p:spTree>
    <p:extLst>
      <p:ext uri="{BB962C8B-B14F-4D97-AF65-F5344CB8AC3E}">
        <p14:creationId xmlns:p14="http://schemas.microsoft.com/office/powerpoint/2010/main" val="363211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ZNANSTVENE REVIJE ČLANIC UNIVERZE V LJUBLJANI 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1A7F78BF-98CC-4D3C-9BFD-D5AC81FB851F}"/>
              </a:ext>
            </a:extLst>
          </p:cNvPr>
          <p:cNvSpPr/>
          <p:nvPr/>
        </p:nvSpPr>
        <p:spPr>
          <a:xfrm>
            <a:off x="2533650" y="2552376"/>
            <a:ext cx="6096000" cy="410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Znanstvenih revij ne izdajajo: </a:t>
            </a:r>
            <a:endParaRPr lang="sl-SI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Akademija za likovno umetnost in oblikovanje</a:t>
            </a:r>
            <a:endParaRPr lang="sl-SI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farmacijo</a:t>
            </a:r>
            <a:endParaRPr lang="sl-SI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kemijo in kemijsko tehnologijo</a:t>
            </a:r>
            <a:endParaRPr lang="sl-SI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matematiko in fiziko</a:t>
            </a:r>
            <a:endParaRPr lang="sl-SI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računalništvo in informatiko</a:t>
            </a:r>
            <a:endParaRPr lang="sl-SI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pomorstvo in promet</a:t>
            </a:r>
            <a:endParaRPr lang="sl-SI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Medicinska fakulteta</a:t>
            </a:r>
            <a:endParaRPr lang="sl-SI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Zdravstvena fakulteta</a:t>
            </a:r>
            <a:endParaRPr lang="sl-SI" sz="1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98D89C49-C0EE-488D-B1B5-C8ED85682D39}"/>
              </a:ext>
            </a:extLst>
          </p:cNvPr>
          <p:cNvSpPr txBox="1"/>
          <p:nvPr/>
        </p:nvSpPr>
        <p:spPr>
          <a:xfrm>
            <a:off x="8149989" y="4415135"/>
            <a:ext cx="436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latin typeface="Garamond" panose="02020404030301010803" pitchFamily="18" charset="0"/>
              </a:rPr>
              <a:t>DRUŠTVA?</a:t>
            </a:r>
            <a:endParaRPr lang="sl-SI" sz="6000" dirty="0">
              <a:latin typeface="Garamond" panose="02020404030301010803" pitchFamily="18" charset="0"/>
            </a:endParaRPr>
          </a:p>
        </p:txBody>
      </p:sp>
      <p:sp>
        <p:nvSpPr>
          <p:cNvPr id="8" name="Desni zaviti oklepaj 7">
            <a:extLst>
              <a:ext uri="{FF2B5EF4-FFF2-40B4-BE49-F238E27FC236}">
                <a16:creationId xmlns:a16="http://schemas.microsoft.com/office/drawing/2014/main" xmlns="" id="{675F6CDB-EC16-4D89-831C-99FF12D9EC0D}"/>
              </a:ext>
            </a:extLst>
          </p:cNvPr>
          <p:cNvSpPr/>
          <p:nvPr/>
        </p:nvSpPr>
        <p:spPr>
          <a:xfrm>
            <a:off x="7448550" y="3429000"/>
            <a:ext cx="4191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48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RAZISKOVALNA PODROČJA ZNANSTVENIH REVIJ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xmlns="" id="{BE4A0017-73EF-4705-A02D-E2EE42642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588990"/>
              </p:ext>
            </p:extLst>
          </p:nvPr>
        </p:nvGraphicFramePr>
        <p:xfrm>
          <a:off x="1677257" y="2413523"/>
          <a:ext cx="8762143" cy="412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2162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ZNANSTVENA REVIJA IZHAJA V TISKANI OBLIKI?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2C066EEB-625D-4434-B049-FA80F33FB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791704"/>
              </p:ext>
            </p:extLst>
          </p:nvPr>
        </p:nvGraphicFramePr>
        <p:xfrm>
          <a:off x="2149779" y="2573642"/>
          <a:ext cx="8049036" cy="405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3623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0" y="1807676"/>
            <a:ext cx="6096000" cy="97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ZNANSTVENA REVIJA IZHAJA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ELEKTRONSKI OBLIKI? 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750C21B2-8532-46BB-8621-BC8B6E083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194022"/>
              </p:ext>
            </p:extLst>
          </p:nvPr>
        </p:nvGraphicFramePr>
        <p:xfrm>
          <a:off x="38815" y="3168080"/>
          <a:ext cx="6096000" cy="311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xmlns="" id="{56981696-9570-435A-99E7-DBE690898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564869"/>
              </p:ext>
            </p:extLst>
          </p:nvPr>
        </p:nvGraphicFramePr>
        <p:xfrm>
          <a:off x="6344205" y="3168080"/>
          <a:ext cx="5808980" cy="311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ED07F27D-3770-4111-9D38-15616CE10104}"/>
              </a:ext>
            </a:extLst>
          </p:cNvPr>
          <p:cNvSpPr/>
          <p:nvPr/>
        </p:nvSpPr>
        <p:spPr>
          <a:xfrm>
            <a:off x="6096001" y="1784237"/>
            <a:ext cx="6096000" cy="97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JE ZNANSTVENA REVIJA </a:t>
            </a:r>
            <a:b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PROSTO DOSTOPNA?</a:t>
            </a: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7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SPLETNE STRANI REVIJ (PLATFORME ZA IZDAJANJE)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xmlns="" id="{43FE5CF1-D9C8-4C34-809F-DAD0136CB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756153"/>
              </p:ext>
            </p:extLst>
          </p:nvPr>
        </p:nvGraphicFramePr>
        <p:xfrm>
          <a:off x="2215080" y="2374099"/>
          <a:ext cx="7983735" cy="448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04883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IMAJO ČLANKI DOI-ŠTEVILKE?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E28434FB-9205-431A-9D49-D831B6553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661337"/>
              </p:ext>
            </p:extLst>
          </p:nvPr>
        </p:nvGraphicFramePr>
        <p:xfrm>
          <a:off x="2199224" y="2626185"/>
          <a:ext cx="7871181" cy="404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5396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2568587"/>
              </p:ext>
            </p:extLst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/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ŠTEVILO ZAPOSLENIH NA ZALOŽBAH ČLANIC UNIVERZE V LJUBLJANI (OCENA)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3589"/>
              </p:ext>
            </p:extLst>
          </p:nvPr>
        </p:nvGraphicFramePr>
        <p:xfrm>
          <a:off x="2070815" y="2415930"/>
          <a:ext cx="8197135" cy="397998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722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Garamond" panose="02020502050306020203" pitchFamily="18" charset="0"/>
                        </a:rPr>
                        <a:t>Naziv fakultete / akademije</a:t>
                      </a:r>
                      <a:endParaRPr lang="sl-SI" sz="1800" b="1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Garamond" panose="02020502050306020203" pitchFamily="18" charset="0"/>
                        </a:rPr>
                        <a:t>Število zaposlenih na založbi</a:t>
                      </a:r>
                      <a:endParaRPr lang="sl-SI" sz="1800" b="1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>
                          <a:effectLst/>
                          <a:latin typeface="Garamond" panose="02020502050306020203" pitchFamily="18" charset="0"/>
                        </a:rPr>
                        <a:t>Filozofska fakulteta</a:t>
                      </a:r>
                      <a:endParaRPr lang="sl-SI" sz="1800" b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3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Ekonomska fakulteta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2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Fakulteta za strojništvo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2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Fakulteta za elektrotehniko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1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>
                          <a:effectLst/>
                          <a:latin typeface="Garamond" panose="02020502050306020203" pitchFamily="18" charset="0"/>
                        </a:rPr>
                        <a:t>Fakulteta za upravo</a:t>
                      </a:r>
                      <a:endParaRPr lang="sl-SI" sz="1800" b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1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Pedagoška fakulteta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1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>
                          <a:effectLst/>
                          <a:latin typeface="Garamond" panose="02020502050306020203" pitchFamily="18" charset="0"/>
                        </a:rPr>
                        <a:t>Teološka fakulteta</a:t>
                      </a:r>
                      <a:endParaRPr lang="sl-SI" sz="1800" b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1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>
                          <a:effectLst/>
                          <a:latin typeface="Garamond" panose="02020502050306020203" pitchFamily="18" charset="0"/>
                        </a:rPr>
                        <a:t>Fakulteta za družbene vede</a:t>
                      </a:r>
                      <a:endParaRPr lang="sl-SI" sz="1800" b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0,5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Fakulteta za računalništvo in informatiko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0,5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>
                          <a:effectLst/>
                          <a:latin typeface="Garamond" panose="02020502050306020203" pitchFamily="18" charset="0"/>
                        </a:rPr>
                        <a:t>Fakulteta za socialno delo</a:t>
                      </a:r>
                      <a:endParaRPr lang="sl-SI" sz="1800" b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0,5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>
                          <a:effectLst/>
                          <a:latin typeface="Garamond" panose="02020502050306020203" pitchFamily="18" charset="0"/>
                        </a:rPr>
                        <a:t>Zdravstvena fakulteta</a:t>
                      </a:r>
                      <a:endParaRPr lang="sl-SI" sz="1800" b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0" dirty="0">
                          <a:effectLst/>
                          <a:latin typeface="Garamond" panose="02020502050306020203" pitchFamily="18" charset="0"/>
                        </a:rPr>
                        <a:t>0,25</a:t>
                      </a:r>
                      <a:endParaRPr lang="sl-SI" sz="1800" b="0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Garamond" panose="02020502050306020203" pitchFamily="18" charset="0"/>
                        </a:rPr>
                        <a:t>SKUPAJ</a:t>
                      </a:r>
                      <a:endParaRPr lang="sl-SI" sz="1800" b="1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Garamond" panose="02020502050306020203" pitchFamily="18" charset="0"/>
                        </a:rPr>
                        <a:t>12,75</a:t>
                      </a:r>
                      <a:endParaRPr lang="sl-SI" sz="1800" b="1" dirty="0">
                        <a:effectLst/>
                        <a:latin typeface="Garamond" panose="02020502050306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98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KDO JE NOSILEC AVTORSKIH PRAVIC?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997A59C7-09B3-4234-BE7A-1922EA7B2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69932"/>
              </p:ext>
            </p:extLst>
          </p:nvPr>
        </p:nvGraphicFramePr>
        <p:xfrm>
          <a:off x="2187575" y="2489434"/>
          <a:ext cx="7894479" cy="423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818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OBSTAJA E-ARHIV VSEH ČLANKOV OD PRVEGA LETNIKA DALJE?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xmlns="" id="{33A15C4D-E939-4D63-B453-43FC6AC91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776287"/>
              </p:ext>
            </p:extLst>
          </p:nvPr>
        </p:nvGraphicFramePr>
        <p:xfrm>
          <a:off x="2375355" y="2751441"/>
          <a:ext cx="7441288" cy="399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9133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7499" y="1593618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SUBVENCIJA ARRS ZA LETO 2019 PO FAKULTETAH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76EABF28-BB02-40E2-A865-D89286414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992224"/>
              </p:ext>
            </p:extLst>
          </p:nvPr>
        </p:nvGraphicFramePr>
        <p:xfrm>
          <a:off x="600074" y="2506575"/>
          <a:ext cx="10972801" cy="432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5404B580-F6C1-443C-9D71-F6CB468B6E88}"/>
              </a:ext>
            </a:extLst>
          </p:cNvPr>
          <p:cNvSpPr txBox="1"/>
          <p:nvPr/>
        </p:nvSpPr>
        <p:spPr>
          <a:xfrm>
            <a:off x="0" y="205980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accent6"/>
                </a:solidFill>
                <a:latin typeface="Garamond" panose="02020404030301010803" pitchFamily="18" charset="0"/>
              </a:rPr>
              <a:t>43 revij = 335.689,11 € na leto</a:t>
            </a:r>
          </a:p>
        </p:txBody>
      </p:sp>
    </p:spTree>
    <p:extLst>
      <p:ext uri="{BB962C8B-B14F-4D97-AF65-F5344CB8AC3E}">
        <p14:creationId xmlns:p14="http://schemas.microsoft.com/office/powerpoint/2010/main" val="374454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54743" y="1786087"/>
            <a:ext cx="12346743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JE REVIJA VPISANA V SCOPUS / WEB OF SCIENCE / DOAJ? 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88326324-0810-4C40-80D8-7AB065C09CEC}"/>
              </a:ext>
            </a:extLst>
          </p:cNvPr>
          <p:cNvSpPr/>
          <p:nvPr/>
        </p:nvSpPr>
        <p:spPr>
          <a:xfrm>
            <a:off x="526724" y="6030850"/>
            <a:ext cx="3415450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xmlns="" id="{3EDBF63B-7B1E-4B5D-9B62-DB99CFE87481}"/>
              </a:ext>
            </a:extLst>
          </p:cNvPr>
          <p:cNvSpPr/>
          <p:nvPr/>
        </p:nvSpPr>
        <p:spPr>
          <a:xfrm>
            <a:off x="4384210" y="5980449"/>
            <a:ext cx="3423577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 OF SCIENCE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afikon 12">
            <a:extLst>
              <a:ext uri="{FF2B5EF4-FFF2-40B4-BE49-F238E27FC236}">
                <a16:creationId xmlns:a16="http://schemas.microsoft.com/office/drawing/2014/main" xmlns="" id="{8CC36366-5FA1-4204-B881-A647D36C6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660281"/>
              </p:ext>
            </p:extLst>
          </p:nvPr>
        </p:nvGraphicFramePr>
        <p:xfrm>
          <a:off x="515836" y="2481661"/>
          <a:ext cx="3426337" cy="354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Grafikon 13">
            <a:extLst>
              <a:ext uri="{FF2B5EF4-FFF2-40B4-BE49-F238E27FC236}">
                <a16:creationId xmlns:a16="http://schemas.microsoft.com/office/drawing/2014/main" xmlns="" id="{DBFA2205-3915-431F-BF43-AD604B00F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478934"/>
              </p:ext>
            </p:extLst>
          </p:nvPr>
        </p:nvGraphicFramePr>
        <p:xfrm>
          <a:off x="4384211" y="2571555"/>
          <a:ext cx="3423577" cy="345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5" name="Grafikon 14">
            <a:extLst>
              <a:ext uri="{FF2B5EF4-FFF2-40B4-BE49-F238E27FC236}">
                <a16:creationId xmlns:a16="http://schemas.microsoft.com/office/drawing/2014/main" xmlns="" id="{50C96D6B-A035-45DC-BA5E-735C5F137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674195"/>
              </p:ext>
            </p:extLst>
          </p:nvPr>
        </p:nvGraphicFramePr>
        <p:xfrm>
          <a:off x="8416538" y="2486025"/>
          <a:ext cx="3406623" cy="354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6" name="Pravokotnik 15">
            <a:extLst>
              <a:ext uri="{FF2B5EF4-FFF2-40B4-BE49-F238E27FC236}">
                <a16:creationId xmlns:a16="http://schemas.microsoft.com/office/drawing/2014/main" xmlns="" id="{11B5ED5D-19BD-4CDE-AACA-78C43E6B6341}"/>
              </a:ext>
            </a:extLst>
          </p:cNvPr>
          <p:cNvSpPr/>
          <p:nvPr/>
        </p:nvSpPr>
        <p:spPr>
          <a:xfrm>
            <a:off x="8416538" y="6030850"/>
            <a:ext cx="3406624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DOAJ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Graphic spid="13" grpId="0">
        <p:bldAsOne/>
      </p:bldGraphic>
      <p:bldGraphic spid="14" grpId="0">
        <p:bldAsOne/>
      </p:bldGraphic>
      <p:bldGraphic spid="15" grpId="0">
        <p:bldAsOne/>
      </p:bldGraphic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JE REVIJA VPISANA V DLIB in COBISS?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A538FD94-A782-4564-A47A-37B3741F8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500969"/>
              </p:ext>
            </p:extLst>
          </p:nvPr>
        </p:nvGraphicFramePr>
        <p:xfrm>
          <a:off x="1384024" y="2252659"/>
          <a:ext cx="4034706" cy="401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xmlns="" id="{42420444-4AAE-4F3B-8584-81F0D8C3E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988361"/>
              </p:ext>
            </p:extLst>
          </p:nvPr>
        </p:nvGraphicFramePr>
        <p:xfrm>
          <a:off x="6858300" y="2252659"/>
          <a:ext cx="4491182" cy="401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70D378A3-A7D9-437A-96B2-834B2B95D9D7}"/>
              </a:ext>
            </a:extLst>
          </p:cNvPr>
          <p:cNvSpPr/>
          <p:nvPr/>
        </p:nvSpPr>
        <p:spPr>
          <a:xfrm>
            <a:off x="1693652" y="6183250"/>
            <a:ext cx="3415450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DLIB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CC3A3CD2-C1CD-4035-9382-EFBF7DD5CE49}"/>
              </a:ext>
            </a:extLst>
          </p:cNvPr>
          <p:cNvSpPr/>
          <p:nvPr/>
        </p:nvSpPr>
        <p:spPr>
          <a:xfrm>
            <a:off x="7396166" y="6183250"/>
            <a:ext cx="3415450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COBISS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2" y="157408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INDEKS CITIRANOSTI REVIJ V MEDNARODNIH BIBLIOGRAFSKIH BAZAH (2017) 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21256DC6-2B91-4335-9AC6-BA0832092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24640"/>
              </p:ext>
            </p:extLst>
          </p:nvPr>
        </p:nvGraphicFramePr>
        <p:xfrm>
          <a:off x="1180050" y="2167706"/>
          <a:ext cx="9831898" cy="46405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12908">
                  <a:extLst>
                    <a:ext uri="{9D8B030D-6E8A-4147-A177-3AD203B41FA5}">
                      <a16:colId xmlns:a16="http://schemas.microsoft.com/office/drawing/2014/main" xmlns="" val="680017929"/>
                    </a:ext>
                  </a:extLst>
                </a:gridCol>
                <a:gridCol w="2406330">
                  <a:extLst>
                    <a:ext uri="{9D8B030D-6E8A-4147-A177-3AD203B41FA5}">
                      <a16:colId xmlns:a16="http://schemas.microsoft.com/office/drawing/2014/main" xmlns="" val="3895079233"/>
                    </a:ext>
                  </a:extLst>
                </a:gridCol>
                <a:gridCol w="2406330">
                  <a:extLst>
                    <a:ext uri="{9D8B030D-6E8A-4147-A177-3AD203B41FA5}">
                      <a16:colId xmlns:a16="http://schemas.microsoft.com/office/drawing/2014/main" xmlns="" val="2216382778"/>
                    </a:ext>
                  </a:extLst>
                </a:gridCol>
                <a:gridCol w="2406330">
                  <a:extLst>
                    <a:ext uri="{9D8B030D-6E8A-4147-A177-3AD203B41FA5}">
                      <a16:colId xmlns:a16="http://schemas.microsoft.com/office/drawing/2014/main" xmlns="" val="1520158480"/>
                    </a:ext>
                  </a:extLst>
                </a:gridCol>
              </a:tblGrid>
              <a:tr h="47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Naslov revije v izvirniku</a:t>
                      </a:r>
                      <a:endParaRPr lang="sl-SI" sz="15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45" marR="41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Journal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Citation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Reports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(JCR)</a:t>
                      </a:r>
                      <a:endParaRPr lang="sl-SI" sz="15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45" marR="41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Scientific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Journal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Rankings</a:t>
                      </a:r>
                      <a:endParaRPr lang="sl-SI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(SJR)</a:t>
                      </a:r>
                      <a:endParaRPr lang="sl-SI" sz="15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45" marR="41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Source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Normalized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Impact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per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Paper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(SNIP)</a:t>
                      </a:r>
                      <a:endParaRPr lang="sl-SI" sz="15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45" marR="41745" marT="0" marB="0" anchor="ctr"/>
                </a:tc>
                <a:extLst>
                  <a:ext uri="{0D108BD9-81ED-4DB2-BD59-A6C34878D82A}">
                    <a16:rowId xmlns:a16="http://schemas.microsoft.com/office/drawing/2014/main" xmlns="" val="3659325986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Strojniški vestnik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b="1" dirty="0">
                          <a:solidFill>
                            <a:schemeClr val="accent2"/>
                          </a:solidFill>
                          <a:effectLst/>
                          <a:latin typeface="Garamond" panose="02020404030301010803" pitchFamily="18" charset="0"/>
                        </a:rPr>
                        <a:t>1,182</a:t>
                      </a:r>
                      <a:endParaRPr lang="sl-SI" sz="1500" b="1" dirty="0">
                        <a:solidFill>
                          <a:schemeClr val="accent2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0,47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b="1" dirty="0">
                          <a:solidFill>
                            <a:schemeClr val="accent2"/>
                          </a:solidFill>
                          <a:effectLst/>
                          <a:latin typeface="Garamond" panose="02020404030301010803" pitchFamily="18" charset="0"/>
                        </a:rPr>
                        <a:t>1,196</a:t>
                      </a:r>
                      <a:endParaRPr lang="sl-SI" sz="1500" b="1" dirty="0">
                        <a:solidFill>
                          <a:schemeClr val="accent2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21917366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Bogoslovni vestnik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0,228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0,999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48778155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Asian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Studies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0,206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0,857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74374182"/>
                  </a:ext>
                </a:extLst>
              </a:tr>
              <a:tr h="197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Science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of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Gymnastics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Journal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0,28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0,787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7429260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Documenta Praehistorica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b="1" dirty="0">
                          <a:solidFill>
                            <a:schemeClr val="accent2"/>
                          </a:solidFill>
                          <a:effectLst/>
                          <a:latin typeface="Garamond" panose="02020404030301010803" pitchFamily="18" charset="0"/>
                        </a:rPr>
                        <a:t>0,481</a:t>
                      </a:r>
                      <a:endParaRPr lang="sl-SI" sz="1500" b="1" dirty="0">
                        <a:solidFill>
                          <a:schemeClr val="accent2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0,781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7443737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Teorija in praksa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0,25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0,523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02875626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Tekstilec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0,154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0,405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6938724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Acta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agriculturae</a:t>
                      </a: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sl-SI" sz="1500" dirty="0" err="1">
                          <a:effectLst/>
                          <a:latin typeface="Garamond" panose="02020404030301010803" pitchFamily="18" charset="0"/>
                        </a:rPr>
                        <a:t>Slovenica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0,16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0,356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4222531"/>
                  </a:ext>
                </a:extLst>
              </a:tr>
              <a:tr h="43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CEPS – Revija Centra za študij edukacijskih strategij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0,159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0,354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39462814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Dela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0,122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0,327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18329604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Slovenski veterinarski zbornik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0,25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0,143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0,276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8556380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Ars &amp; Humanitas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0,223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43011365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Muzikološki zbornik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0,174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37939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Metodološki zvezki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0,13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0,139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89935190"/>
                  </a:ext>
                </a:extLst>
              </a:tr>
              <a:tr h="21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Elektrotehniški vestnik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endParaRPr lang="sl-SI" sz="15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0,13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Garamond" panose="02020404030301010803" pitchFamily="18" charset="0"/>
                        </a:rPr>
                        <a:t>0,054</a:t>
                      </a:r>
                      <a:endParaRPr lang="sl-SI" sz="15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46524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5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PRIMERJAVA S SPLOŠNIM KNJIŽNIM TRGOM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A5E90ACC-6462-4787-BA90-CD34D3128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92182"/>
              </p:ext>
            </p:extLst>
          </p:nvPr>
        </p:nvGraphicFramePr>
        <p:xfrm>
          <a:off x="2032000" y="2376639"/>
          <a:ext cx="8128000" cy="39014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xmlns="" val="867076312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xmlns="" val="2183060561"/>
                    </a:ext>
                  </a:extLst>
                </a:gridCol>
              </a:tblGrid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IME ZALOŽBE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ŠTEVILO IZDANIH </a:t>
                      </a:r>
                      <a:r>
                        <a:rPr lang="sl-SI" sz="1600" dirty="0" smtClean="0">
                          <a:effectLst/>
                          <a:latin typeface="Garamond" panose="02020404030301010803" pitchFamily="18" charset="0"/>
                        </a:rPr>
                        <a:t/>
                      </a:r>
                      <a:br>
                        <a:rPr lang="sl-SI" sz="1600" dirty="0" smtClean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sl-SI" sz="1600" dirty="0" smtClean="0">
                          <a:effectLst/>
                          <a:latin typeface="Garamond" panose="02020404030301010803" pitchFamily="18" charset="0"/>
                        </a:rPr>
                        <a:t>NASLOVOV </a:t>
                      </a: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V LETU 2018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2036721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Mladinska knjiga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370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65280262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Učila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339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38156444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KMŠ – hiša knjig 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104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14362391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Družina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103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9680525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Mohorjeve družba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70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2926240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Beletrina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68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4154113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Cankarjeva založba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62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67726114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Morfem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56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7384381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Miš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46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0625389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Didakta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36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86776886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Sanje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26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16220189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UMco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28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70956448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Litera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25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1861414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SKUPAJ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1.333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1116726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BAD3C0AE-A7BF-4E60-B6FC-D1A2DB012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447127"/>
              </p:ext>
            </p:extLst>
          </p:nvPr>
        </p:nvGraphicFramePr>
        <p:xfrm>
          <a:off x="2031999" y="2391078"/>
          <a:ext cx="8128000" cy="41452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74353">
                  <a:extLst>
                    <a:ext uri="{9D8B030D-6E8A-4147-A177-3AD203B41FA5}">
                      <a16:colId xmlns:a16="http://schemas.microsoft.com/office/drawing/2014/main" xmlns="" val="867076312"/>
                    </a:ext>
                  </a:extLst>
                </a:gridCol>
                <a:gridCol w="4153647">
                  <a:extLst>
                    <a:ext uri="{9D8B030D-6E8A-4147-A177-3AD203B41FA5}">
                      <a16:colId xmlns:a16="http://schemas.microsoft.com/office/drawing/2014/main" xmlns="" val="2183060561"/>
                    </a:ext>
                  </a:extLst>
                </a:gridCol>
              </a:tblGrid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IME ZALOŽBE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ŠTEVILO IZDANIH </a:t>
                      </a:r>
                      <a:r>
                        <a:rPr lang="sl-SI" sz="1600" dirty="0" smtClean="0">
                          <a:effectLst/>
                          <a:latin typeface="Garamond" panose="02020404030301010803" pitchFamily="18" charset="0"/>
                        </a:rPr>
                        <a:t/>
                      </a:r>
                      <a:br>
                        <a:rPr lang="sl-SI" sz="1600" dirty="0" smtClean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sl-SI" sz="1600" dirty="0" smtClean="0">
                          <a:effectLst/>
                          <a:latin typeface="Garamond" panose="02020404030301010803" pitchFamily="18" charset="0"/>
                        </a:rPr>
                        <a:t>NASLOVOV </a:t>
                      </a: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V LETU 2018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2036721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Mladinska knjiga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370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65280262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Učila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339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38156444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Znanstvena založba Univerze v Ljubljani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132535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KMŠ – hiša knjig 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104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14362391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Družina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103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9680525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Mohorjeve družba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70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2926240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Beletrina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68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4154113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Cankarjeva založba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62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67726114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Morfem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56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7384381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Miš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46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0625389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Didakta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36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86776886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Sanje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26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16220189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UMco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28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70956448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Litera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25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1861414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SKUPAJ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1.333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1116726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E22D0461-9F10-4E25-9024-B184C019F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02624"/>
              </p:ext>
            </p:extLst>
          </p:nvPr>
        </p:nvGraphicFramePr>
        <p:xfrm>
          <a:off x="2031999" y="2376639"/>
          <a:ext cx="8128000" cy="41452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74353">
                  <a:extLst>
                    <a:ext uri="{9D8B030D-6E8A-4147-A177-3AD203B41FA5}">
                      <a16:colId xmlns:a16="http://schemas.microsoft.com/office/drawing/2014/main" xmlns="" val="867076312"/>
                    </a:ext>
                  </a:extLst>
                </a:gridCol>
                <a:gridCol w="4153647">
                  <a:extLst>
                    <a:ext uri="{9D8B030D-6E8A-4147-A177-3AD203B41FA5}">
                      <a16:colId xmlns:a16="http://schemas.microsoft.com/office/drawing/2014/main" xmlns="" val="2183060561"/>
                    </a:ext>
                  </a:extLst>
                </a:gridCol>
              </a:tblGrid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IME ZALOŽBE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ŠTEVILO IZDANIH </a:t>
                      </a:r>
                      <a:r>
                        <a:rPr lang="sl-SI" sz="1600" dirty="0" smtClean="0">
                          <a:effectLst/>
                          <a:latin typeface="Garamond" panose="02020404030301010803" pitchFamily="18" charset="0"/>
                        </a:rPr>
                        <a:t/>
                      </a:r>
                      <a:br>
                        <a:rPr lang="sl-SI" sz="1600" dirty="0" smtClean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sl-SI" sz="1600" dirty="0" smtClean="0">
                          <a:effectLst/>
                          <a:latin typeface="Garamond" panose="02020404030301010803" pitchFamily="18" charset="0"/>
                        </a:rPr>
                        <a:t>NASLOVOV </a:t>
                      </a: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V LETU 2018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2036721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Znanstvena založba Univerze v Ljubljani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8676185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Mladinska knjiga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370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65280262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Učila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339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38156444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KMŠ – hiša knjig 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104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14362391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Družina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103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9680525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Mohorjeve družba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70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2926240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effectLst/>
                          <a:latin typeface="Garamond" panose="02020404030301010803" pitchFamily="18" charset="0"/>
                        </a:rPr>
                        <a:t>Beletrina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68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4154113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Cankarjeva založba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62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67726114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Morfem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56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7384381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Miš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46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0625389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Didakta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36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86776886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Sanje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26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16220189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UMco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28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70956448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Litera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</a:rPr>
                        <a:t>25</a:t>
                      </a:r>
                      <a:endParaRPr lang="sl-SI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1861414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SKUPAJ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</a:rPr>
                        <a:t>1.333</a:t>
                      </a:r>
                      <a:endParaRPr lang="sl-SI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111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1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MOŽNI CILJI ZNANSTVENE </a:t>
            </a: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ZALOŽBE UNIVERZE V LJUBLJANI (</a:t>
            </a:r>
            <a:r>
              <a:rPr lang="pl-PL" sz="2000" b="1" dirty="0" smtClean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2019–2024) 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FDAB32B9-6583-44CF-A63E-98181505F7A4}"/>
              </a:ext>
            </a:extLst>
          </p:cNvPr>
          <p:cNvSpPr/>
          <p:nvPr/>
        </p:nvSpPr>
        <p:spPr>
          <a:xfrm>
            <a:off x="1721477" y="2928166"/>
            <a:ext cx="8749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Vzpostavitev</a:t>
            </a:r>
            <a:r>
              <a:rPr lang="sl-SI" sz="2000" b="1" dirty="0" smtClean="0">
                <a:solidFill>
                  <a:schemeClr val="accent6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b="1" dirty="0">
                <a:solidFill>
                  <a:schemeClr val="accent6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portala Revije Znanstvene založbe Univerze v Ljubljani </a:t>
            </a:r>
            <a:r>
              <a:rPr lang="sl-SI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20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Journal </a:t>
            </a:r>
            <a:r>
              <a:rPr lang="sl-SI" sz="20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sl-SI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kjer bi objavljali članke vseh 46 revij, ki jih izdajajo članice UL. 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Vzpostavitev</a:t>
            </a:r>
            <a:r>
              <a:rPr lang="sl-SI" sz="2000" b="1" dirty="0">
                <a:solidFill>
                  <a:schemeClr val="accent6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portala E-knjige Znanstvene založbe Univerze v Ljubljani</a:t>
            </a:r>
            <a:r>
              <a:rPr lang="sl-SI" sz="2000" dirty="0">
                <a:solidFill>
                  <a:schemeClr val="accent6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20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sl-SI" sz="20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Monograph</a:t>
            </a:r>
            <a:r>
              <a:rPr lang="sl-SI" sz="20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sl-SI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kjer bi objavljali e-monografije v prostem dostopu vseh članic UL</a:t>
            </a:r>
            <a:r>
              <a:rPr lang="sl-SI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Vzpostavitev </a:t>
            </a:r>
            <a:r>
              <a:rPr lang="sl-SI" sz="2000" b="1" dirty="0" smtClean="0">
                <a:solidFill>
                  <a:schemeClr val="accent6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spletne knjigarne </a:t>
            </a:r>
            <a:r>
              <a:rPr lang="sl-SI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vse tiskane knjige članic UL. 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/>
          </p:nvPr>
        </p:nvGraphicFramePr>
        <p:xfrm>
          <a:off x="2070815" y="30161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CAFBFC6-2C21-499A-B048-B0F080EC8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AD5BB54-D99A-4EFE-9275-4F3BBAA5B7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ECE2F76-F8EA-45D9-AA38-4605E063011B}"/>
              </a:ext>
            </a:extLst>
          </p:cNvPr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675390C-9EB6-4E53-9D4D-A941DD9F66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54" y="1914363"/>
            <a:ext cx="7585092" cy="42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8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4561392"/>
              </p:ext>
            </p:extLst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Pravokotnik 9"/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PRAVILNIKI O ZALOŽNIŠKI DEJAVNOSTI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3241556" y="2452684"/>
            <a:ext cx="6096000" cy="41169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Akademija za likovno umetnost in oblikovanje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Biotehniška fakulteta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družbene vede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elektrotehniko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kemijo in kemijsko tehnologijo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pomorstvo in promet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ra</a:t>
            </a: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č</a:t>
            </a: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unalni</a:t>
            </a: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Garamond" panose="02020502050306020203" pitchFamily="18" charset="0"/>
              </a:rPr>
              <a:t>š</a:t>
            </a: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 in informatiko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Fakulteta za upravo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Filozofska fakulteta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Naravoslovno-tehniška fakulteta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8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Teološka fakulteta</a:t>
            </a:r>
            <a:endParaRPr lang="sl-SI" sz="1400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9337556" y="3606284"/>
            <a:ext cx="2101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54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42,3</a:t>
            </a:r>
            <a:r>
              <a:rPr lang="sl-SI" sz="54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sl-SI" sz="54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sl-SI" sz="5400" dirty="0">
              <a:latin typeface="Garamond" panose="02020502050306020203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479306" y="3606284"/>
            <a:ext cx="1843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5400" dirty="0">
                <a:effectLst/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11/26</a:t>
            </a:r>
            <a:endParaRPr lang="sl-SI" sz="5400" dirty="0">
              <a:latin typeface="Garamond" panose="02020502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2568587"/>
              </p:ext>
            </p:extLst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Grafikon 6"/>
          <p:cNvGraphicFramePr/>
          <p:nvPr>
            <p:extLst>
              <p:ext uri="{D42A27DB-BD31-4B8C-83A1-F6EECF244321}">
                <p14:modId xmlns:p14="http://schemas.microsoft.com/office/powerpoint/2010/main" val="3508044815"/>
              </p:ext>
            </p:extLst>
          </p:nvPr>
        </p:nvGraphicFramePr>
        <p:xfrm>
          <a:off x="2027763" y="2573641"/>
          <a:ext cx="8171052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Pravokotnik 7"/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IMA ZALOŽBA FIZIČNO KNJIGARNO NA FAKULTETI OZIROMA AKADEMIJI?</a:t>
            </a:r>
          </a:p>
        </p:txBody>
      </p:sp>
    </p:spTree>
    <p:extLst>
      <p:ext uri="{BB962C8B-B14F-4D97-AF65-F5344CB8AC3E}">
        <p14:creationId xmlns:p14="http://schemas.microsoft.com/office/powerpoint/2010/main" val="42378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2568587"/>
              </p:ext>
            </p:extLst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9"/>
          <a:srcRect l="16813" r="18445"/>
          <a:stretch/>
        </p:blipFill>
        <p:spPr>
          <a:xfrm>
            <a:off x="842518" y="2141511"/>
            <a:ext cx="4817697" cy="418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10"/>
          <a:srcRect l="21832" r="22549"/>
          <a:stretch/>
        </p:blipFill>
        <p:spPr>
          <a:xfrm>
            <a:off x="6812219" y="2141511"/>
            <a:ext cx="4288501" cy="418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C378B101-9562-446E-AD1D-9B9278412BCA}"/>
              </a:ext>
            </a:extLst>
          </p:cNvPr>
          <p:cNvSpPr/>
          <p:nvPr/>
        </p:nvSpPr>
        <p:spPr>
          <a:xfrm>
            <a:off x="-1" y="1445978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SPLETNE KNJIGARNE</a:t>
            </a:r>
          </a:p>
        </p:txBody>
      </p:sp>
    </p:spTree>
    <p:extLst>
      <p:ext uri="{BB962C8B-B14F-4D97-AF65-F5344CB8AC3E}">
        <p14:creationId xmlns:p14="http://schemas.microsoft.com/office/powerpoint/2010/main" val="31430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58DFA631-32D0-46CE-81DA-E50C130DD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4432"/>
              </p:ext>
            </p:extLst>
          </p:nvPr>
        </p:nvGraphicFramePr>
        <p:xfrm>
          <a:off x="413191" y="1882625"/>
          <a:ext cx="5417157" cy="475488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893781">
                  <a:extLst>
                    <a:ext uri="{9D8B030D-6E8A-4147-A177-3AD203B41FA5}">
                      <a16:colId xmlns:a16="http://schemas.microsoft.com/office/drawing/2014/main" xmlns="" val="4163186095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xmlns="" val="3730227897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xmlns="" val="1278248508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xmlns="" val="185335145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xmlns="" val="2493816693"/>
                    </a:ext>
                  </a:extLst>
                </a:gridCol>
              </a:tblGrid>
              <a:tr h="3872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Naziv fakultete / akademije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Št. izdanih monografij v letu 2015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Št. izdanih monografij v letu 2016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Št. izdanih monografij v letu 2017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SKUPAJ v letih </a:t>
                      </a:r>
                      <a:br>
                        <a:rPr lang="sl-SI" sz="1300" dirty="0">
                          <a:effectLst/>
                        </a:rPr>
                      </a:br>
                      <a:r>
                        <a:rPr lang="sl-SI" sz="1300" dirty="0">
                          <a:effectLst/>
                        </a:rPr>
                        <a:t>2015–2017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4120807325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Filozofska fakulteta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72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63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79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214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3546587518"/>
                  </a:ext>
                </a:extLst>
              </a:tr>
              <a:tr h="1905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Fakulteta za družbene vede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38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23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12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73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3920541557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Fakulteta za strojništvo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17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24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18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59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166895227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Medicinska fakulteta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21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13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16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50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563982394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Biotehniška fakulteta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14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11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20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45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2040602741"/>
                  </a:ext>
                </a:extLst>
              </a:tr>
              <a:tr h="1905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Fakulteta za elektrotehniko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14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17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41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2251116834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Pedagoška fakulteta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16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12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11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39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1419049946"/>
                  </a:ext>
                </a:extLst>
              </a:tr>
              <a:tr h="1905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Fakulteta za kemijo in kemijsko tehnologijo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17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12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39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3972040605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Fakulteta za arhitekturo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18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8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36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1533588909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Fakulteta za upravo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13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10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11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34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2513529892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Zdravstvena fakulteta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5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12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15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32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1632651121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Ekonomska fakulteta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11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7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12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30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1352911684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Pravna fakulteta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5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12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12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29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4036580813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Fakulteta za šport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10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11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7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28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3883203795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Teološka fakulteta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10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9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8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27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1309645214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Fakulteta za gradbeništvo in geodezijo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7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8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5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20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4025241156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Veterinarska fakulteta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8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8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4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20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84005421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89F45344-5762-4D05-87FC-9AFBC1A6E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55043"/>
              </p:ext>
            </p:extLst>
          </p:nvPr>
        </p:nvGraphicFramePr>
        <p:xfrm>
          <a:off x="6361654" y="1882625"/>
          <a:ext cx="5418000" cy="478536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658480">
                  <a:extLst>
                    <a:ext uri="{9D8B030D-6E8A-4147-A177-3AD203B41FA5}">
                      <a16:colId xmlns:a16="http://schemas.microsoft.com/office/drawing/2014/main" xmlns="" val="4163186095"/>
                    </a:ext>
                  </a:extLst>
                </a:gridCol>
                <a:gridCol w="939880">
                  <a:extLst>
                    <a:ext uri="{9D8B030D-6E8A-4147-A177-3AD203B41FA5}">
                      <a16:colId xmlns:a16="http://schemas.microsoft.com/office/drawing/2014/main" xmlns="" val="3730227897"/>
                    </a:ext>
                  </a:extLst>
                </a:gridCol>
                <a:gridCol w="939880">
                  <a:extLst>
                    <a:ext uri="{9D8B030D-6E8A-4147-A177-3AD203B41FA5}">
                      <a16:colId xmlns:a16="http://schemas.microsoft.com/office/drawing/2014/main" xmlns="" val="1278248508"/>
                    </a:ext>
                  </a:extLst>
                </a:gridCol>
                <a:gridCol w="939880">
                  <a:extLst>
                    <a:ext uri="{9D8B030D-6E8A-4147-A177-3AD203B41FA5}">
                      <a16:colId xmlns:a16="http://schemas.microsoft.com/office/drawing/2014/main" xmlns="" val="185335145"/>
                    </a:ext>
                  </a:extLst>
                </a:gridCol>
                <a:gridCol w="939880">
                  <a:extLst>
                    <a:ext uri="{9D8B030D-6E8A-4147-A177-3AD203B41FA5}">
                      <a16:colId xmlns:a16="http://schemas.microsoft.com/office/drawing/2014/main" xmlns="" val="2493816693"/>
                    </a:ext>
                  </a:extLst>
                </a:gridCol>
              </a:tblGrid>
              <a:tr h="3872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Naziv fakultete / akademije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Št. izdanih monografij v letu 2015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Št. izdanih monografij v letu 2016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Št. izdanih monografij v letu 2017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SKUPAJ v letih </a:t>
                      </a:r>
                      <a:br>
                        <a:rPr lang="sl-SI" sz="1300" dirty="0">
                          <a:effectLst/>
                        </a:rPr>
                      </a:br>
                      <a:r>
                        <a:rPr lang="sl-SI" sz="1300" dirty="0">
                          <a:effectLst/>
                        </a:rPr>
                        <a:t>2015–2017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4120807325"/>
                  </a:ext>
                </a:extLst>
              </a:tr>
              <a:tr h="288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Akademija za likovno umetnost in oblikovanje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4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6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3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13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999959441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Fakulteta za farmacijo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4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5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3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12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1651184722"/>
                  </a:ext>
                </a:extLst>
              </a:tr>
              <a:tr h="1905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Naravoslovno-tehniška fakulteta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4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2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5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11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739256441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Akademija za glasbo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4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4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3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11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3310906508"/>
                  </a:ext>
                </a:extLst>
              </a:tr>
              <a:tr h="1905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Fakulteta za socialno delo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2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5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8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1842796507"/>
                  </a:ext>
                </a:extLst>
              </a:tr>
              <a:tr h="288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Akademija za gledališče, radio, film in televizijo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3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365425455"/>
                  </a:ext>
                </a:extLst>
              </a:tr>
              <a:tr h="1905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Fakulteta za pomorstvo in promet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2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3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3022729256"/>
                  </a:ext>
                </a:extLst>
              </a:tr>
              <a:tr h="288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Fakulteta za računalništvo in informatiko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1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2</a:t>
                      </a:r>
                      <a:endParaRPr lang="sl-SI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2017353901"/>
                  </a:ext>
                </a:extLst>
              </a:tr>
              <a:tr h="2738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Fakulteta za matematiko in fiziko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effectLst/>
                        </a:rPr>
                        <a:t>0</a:t>
                      </a:r>
                      <a:endParaRPr lang="sl-SI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1409149718"/>
                  </a:ext>
                </a:extLst>
              </a:tr>
              <a:tr h="92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</a:rPr>
                        <a:t>SKUPAJ</a:t>
                      </a:r>
                      <a:endParaRPr lang="sl-SI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</a:rPr>
                        <a:t>314</a:t>
                      </a:r>
                      <a:endParaRPr lang="sl-SI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</a:rPr>
                        <a:t>283</a:t>
                      </a:r>
                      <a:endParaRPr lang="sl-SI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</a:rPr>
                        <a:t>282</a:t>
                      </a:r>
                      <a:endParaRPr lang="sl-SI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</a:rPr>
                        <a:t>879</a:t>
                      </a:r>
                      <a:endParaRPr lang="sl-SI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78" marR="32078" marT="0" marB="0" anchor="ctr"/>
                </a:tc>
                <a:extLst>
                  <a:ext uri="{0D108BD9-81ED-4DB2-BD59-A6C34878D82A}">
                    <a16:rowId xmlns:a16="http://schemas.microsoft.com/office/drawing/2014/main" xmlns="" val="922080293"/>
                  </a:ext>
                </a:extLst>
              </a:tr>
            </a:tbl>
          </a:graphicData>
        </a:graphic>
      </p:graphicFrame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0E1AF233-4194-435B-BFF2-829D63537974}"/>
              </a:ext>
            </a:extLst>
          </p:cNvPr>
          <p:cNvSpPr/>
          <p:nvPr/>
        </p:nvSpPr>
        <p:spPr>
          <a:xfrm>
            <a:off x="-1" y="1362154"/>
            <a:ext cx="12192001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ŠTEVILO IZDANIH MONOGRAFIJ V LETIH 2015, 2016, IN 2017 </a:t>
            </a:r>
          </a:p>
        </p:txBody>
      </p:sp>
    </p:spTree>
    <p:extLst>
      <p:ext uri="{BB962C8B-B14F-4D97-AF65-F5344CB8AC3E}">
        <p14:creationId xmlns:p14="http://schemas.microsoft.com/office/powerpoint/2010/main" val="285889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xmlns="" id="{0AE3533E-BBF4-439F-B88E-500B58CEE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970214"/>
              </p:ext>
            </p:extLst>
          </p:nvPr>
        </p:nvGraphicFramePr>
        <p:xfrm>
          <a:off x="393700" y="1899549"/>
          <a:ext cx="11442700" cy="495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38E92938-7A53-4765-9C18-F4DEE6247127}"/>
              </a:ext>
            </a:extLst>
          </p:cNvPr>
          <p:cNvSpPr/>
          <p:nvPr/>
        </p:nvSpPr>
        <p:spPr>
          <a:xfrm>
            <a:off x="-1" y="1362154"/>
            <a:ext cx="12192001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ŠTEVILO IZDANIH MONOGRAFIJ V LETU 2017</a:t>
            </a:r>
          </a:p>
        </p:txBody>
      </p:sp>
    </p:spTree>
    <p:extLst>
      <p:ext uri="{BB962C8B-B14F-4D97-AF65-F5344CB8AC3E}">
        <p14:creationId xmlns:p14="http://schemas.microsoft.com/office/powerpoint/2010/main" val="16581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xmlns="" id="{F9E495A0-D714-4BA2-A8F7-9AF19E65E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234989"/>
              </p:ext>
            </p:extLst>
          </p:nvPr>
        </p:nvGraphicFramePr>
        <p:xfrm>
          <a:off x="1253539" y="2252659"/>
          <a:ext cx="10072033" cy="436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64C21453-F5FB-4D45-A318-88BB3E881D09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RAZMERJE MED UČBENIKI, ZNANSTVENIMI IN STROKOVNIMI PUBLIKACIJAMI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xmlns="" id="{07609475-504A-417B-88FA-20BE946345DB}"/>
              </a:ext>
            </a:extLst>
          </p:cNvPr>
          <p:cNvCxnSpPr>
            <a:cxnSpLocks/>
          </p:cNvCxnSpPr>
          <p:nvPr/>
        </p:nvCxnSpPr>
        <p:spPr>
          <a:xfrm>
            <a:off x="8590327" y="4219662"/>
            <a:ext cx="223986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xmlns="" id="{D52AF493-6789-4FC0-A1FC-1EF91D12B77F}"/>
              </a:ext>
            </a:extLst>
          </p:cNvPr>
          <p:cNvCxnSpPr/>
          <p:nvPr/>
        </p:nvCxnSpPr>
        <p:spPr>
          <a:xfrm>
            <a:off x="8590326" y="3214382"/>
            <a:ext cx="2130803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xmlns="" id="{1839592C-DD0B-4EC6-BB1F-380FE24D1DD0}"/>
              </a:ext>
            </a:extLst>
          </p:cNvPr>
          <p:cNvCxnSpPr>
            <a:cxnSpLocks/>
          </p:cNvCxnSpPr>
          <p:nvPr/>
        </p:nvCxnSpPr>
        <p:spPr>
          <a:xfrm>
            <a:off x="8590326" y="5229138"/>
            <a:ext cx="192108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4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50" y="-259150"/>
            <a:ext cx="2459265" cy="245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6" y="-259150"/>
            <a:ext cx="2459265" cy="24592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070815" y="320665"/>
          <a:ext cx="8128000" cy="1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6C2CED0-5A83-4EBA-B217-A6B7E4840117}"/>
              </a:ext>
            </a:extLst>
          </p:cNvPr>
          <p:cNvSpPr/>
          <p:nvPr/>
        </p:nvSpPr>
        <p:spPr>
          <a:xfrm>
            <a:off x="-1" y="1746174"/>
            <a:ext cx="12192001" cy="50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latin typeface="Garamond" panose="02020502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ODSTOTEK PROSTO DOSTOPNIH PUBLIKACIJ V LETU 2017</a:t>
            </a:r>
            <a:endParaRPr lang="sl-SI" sz="1200" b="1" dirty="0">
              <a:effectLst/>
              <a:latin typeface="Garamond" panose="02020502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3534C641-0FCE-4B53-98F7-4C2130847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74729"/>
              </p:ext>
            </p:extLst>
          </p:nvPr>
        </p:nvGraphicFramePr>
        <p:xfrm>
          <a:off x="1609897" y="2473659"/>
          <a:ext cx="8509953" cy="426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692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</TotalTime>
  <Words>1222</Words>
  <Application>Microsoft Office PowerPoint</Application>
  <PresentationFormat>Širokozaslonsko</PresentationFormat>
  <Paragraphs>508</Paragraphs>
  <Slides>28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Garamond</vt:lpstr>
      <vt:lpstr>Symbol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Matevž Rudolf</dc:creator>
  <cp:lastModifiedBy>Matevž Rudolf</cp:lastModifiedBy>
  <cp:revision>75</cp:revision>
  <dcterms:created xsi:type="dcterms:W3CDTF">2019-05-18T14:20:25Z</dcterms:created>
  <dcterms:modified xsi:type="dcterms:W3CDTF">2019-05-21T06:17:57Z</dcterms:modified>
</cp:coreProperties>
</file>